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0"/>
  </p:notesMasterIdLst>
  <p:sldIdLst>
    <p:sldId id="256" r:id="rId2"/>
    <p:sldId id="323" r:id="rId3"/>
    <p:sldId id="257" r:id="rId4"/>
    <p:sldId id="259" r:id="rId5"/>
    <p:sldId id="324" r:id="rId6"/>
    <p:sldId id="321" r:id="rId7"/>
    <p:sldId id="313" r:id="rId8"/>
    <p:sldId id="265" r:id="rId9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0000"/>
    <a:srgbClr val="FFFFFF"/>
    <a:srgbClr val="FF0000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7" autoAdjust="0"/>
    <p:restoredTop sz="91954" autoAdjust="0"/>
  </p:normalViewPr>
  <p:slideViewPr>
    <p:cSldViewPr>
      <p:cViewPr>
        <p:scale>
          <a:sx n="78" d="100"/>
          <a:sy n="78" d="100"/>
        </p:scale>
        <p:origin x="-1200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DD996C0-146A-4A02-AE69-4B089F5FBA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284A3-D7C9-4DF7-BB11-8FD387C6FDAB}" type="slidenum">
              <a:rPr lang="fr-FR"/>
              <a:pPr/>
              <a:t>1</a:t>
            </a:fld>
            <a:endParaRPr lang="fr-F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56653-6883-43B9-81B2-EAF4DCE359DE}" type="slidenum">
              <a:rPr lang="fr-FR"/>
              <a:pPr/>
              <a:t>3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A3FB3-11DB-45C8-AAC6-1AE8E0DE0831}" type="slidenum">
              <a:rPr lang="fr-FR"/>
              <a:pPr/>
              <a:t>4</a:t>
            </a:fld>
            <a:endParaRPr lang="fr-F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122C2-C124-4FFC-9BFD-57861F7DF643}" type="slidenum">
              <a:rPr lang="fr-FR"/>
              <a:pPr/>
              <a:t>5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41B73-E968-4EFF-A175-D4E969618DBF}" type="slidenum">
              <a:rPr lang="fr-FR"/>
              <a:pPr/>
              <a:t>6</a:t>
            </a:fld>
            <a:endParaRPr 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90B09-B7E2-4141-9E9A-457850819EFF}" type="slidenum">
              <a:rPr lang="fr-FR"/>
              <a:pPr/>
              <a:t>7</a:t>
            </a:fld>
            <a:endParaRPr lang="fr-F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5FD3B-B9C9-45EA-AFD9-F8E1FFE35DD1}" type="slidenum">
              <a:rPr lang="fr-FR"/>
              <a:pPr/>
              <a:t>8</a:t>
            </a:fld>
            <a:endParaRPr lang="fr-F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27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B26245-8713-41A2-9400-1B1C84C7E3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C3E63-927F-4BCF-B3F3-0782481EB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544D-A274-438C-A1F5-E1EF90E8A0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7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406F0-4211-412F-A1A8-51C3B55E5D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7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84B14-655F-4991-BEE1-34DDC27EEC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7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C83F-6CFA-48B8-8F9A-589C2BC61C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442F9-ECBC-4C05-A770-E1AB84F7EA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78E14-4A79-4D71-AFA1-A80454235F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4337E-119C-47EF-9667-A10588B7B9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48902-7583-467C-A521-324FE23339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8465-6D73-441C-A30B-4E94BC70B3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4998A-514F-4E1E-96BD-B27CDBBADB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766FF-4D38-4064-A540-C21E607BFC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6FEBA-9BCC-47BF-B7C9-65042A8D7C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17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17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17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42113A6-0BA3-43E0-A8B4-443F10953A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17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ransition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60350"/>
            <a:ext cx="7632700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/>
              <a:t>Lycée </a:t>
            </a:r>
            <a:r>
              <a:rPr lang="fr-FR" sz="3200" dirty="0" smtClean="0"/>
              <a:t>Jean-Jacques</a:t>
            </a:r>
            <a:r>
              <a:rPr lang="fr-FR" sz="2800" dirty="0" smtClean="0"/>
              <a:t> ROUSSEAU</a:t>
            </a:r>
            <a:br>
              <a:rPr lang="fr-FR" sz="2800" dirty="0" smtClean="0"/>
            </a:br>
            <a:r>
              <a:rPr lang="fr-FR" sz="2800" dirty="0" smtClean="0"/>
              <a:t>MONTMORENCY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900113" y="5589588"/>
            <a:ext cx="7272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763464" y="5089525"/>
            <a:ext cx="6985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/>
              <a:t>2O RUE DE JAIGNY 9516O MONTMORENCY</a:t>
            </a:r>
          </a:p>
          <a:p>
            <a:pPr>
              <a:spcBef>
                <a:spcPct val="50000"/>
              </a:spcBef>
            </a:pPr>
            <a:r>
              <a:rPr lang="fr-FR" sz="2000" dirty="0"/>
              <a:t>Tél  01 34 05 12 50</a:t>
            </a:r>
          </a:p>
          <a:p>
            <a:pPr>
              <a:spcBef>
                <a:spcPct val="50000"/>
              </a:spcBef>
            </a:pPr>
            <a:r>
              <a:rPr lang="fr-FR" sz="2000" dirty="0"/>
              <a:t>Fax 01 34 12 51 15</a:t>
            </a:r>
          </a:p>
          <a:p>
            <a:pPr algn="l">
              <a:spcBef>
                <a:spcPct val="50000"/>
              </a:spcBef>
            </a:pPr>
            <a:endParaRPr lang="fr-FR" sz="2000" dirty="0"/>
          </a:p>
        </p:txBody>
      </p:sp>
      <p:sp>
        <p:nvSpPr>
          <p:cNvPr id="7" name="Bulle ronde 6"/>
          <p:cNvSpPr/>
          <p:nvPr/>
        </p:nvSpPr>
        <p:spPr bwMode="auto">
          <a:xfrm>
            <a:off x="0" y="1700808"/>
            <a:ext cx="2232248" cy="1296144"/>
          </a:xfrm>
          <a:prstGeom prst="wedgeEllipseCallout">
            <a:avLst>
              <a:gd name="adj1" fmla="val 40291"/>
              <a:gd name="adj2" fmla="val 122240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0000"/>
                </a:solidFill>
              </a:rPr>
              <a:t>Etablissement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0000"/>
                </a:solidFill>
              </a:rPr>
              <a:t>entièrement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0000"/>
                </a:solidFill>
              </a:rPr>
              <a:t> rénové en 2018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Restructuration</a:t>
            </a:r>
            <a:r>
              <a:rPr kumimoji="0" lang="fr-FR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et extension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Image 8" descr="pers rue HD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4784"/>
            <a:ext cx="6120680" cy="35283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dirty="0" smtClean="0"/>
              <a:t>Lycée Jean-Jacques ROUSSEAU</a:t>
            </a:r>
            <a:br>
              <a:rPr lang="fr-FR" sz="2800" dirty="0" smtClean="0"/>
            </a:br>
            <a:r>
              <a:rPr lang="fr-FR" sz="2800" dirty="0" smtClean="0"/>
              <a:t>MONTMORENCY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677" y="1500174"/>
            <a:ext cx="6970785" cy="357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286388"/>
            <a:ext cx="664373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ulle ronde 4"/>
          <p:cNvSpPr/>
          <p:nvPr/>
        </p:nvSpPr>
        <p:spPr bwMode="auto">
          <a:xfrm>
            <a:off x="785786" y="1285860"/>
            <a:ext cx="1857388" cy="1000132"/>
          </a:xfrm>
          <a:prstGeom prst="wedgeEllipseCallout">
            <a:avLst>
              <a:gd name="adj1" fmla="val 79212"/>
              <a:gd name="adj2" fmla="val 689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en 2018 !!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81075"/>
            <a:ext cx="7416800" cy="863600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dirty="0" smtClean="0"/>
              <a:t>LES FORMATIONS DE BTS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349500"/>
            <a:ext cx="7343775" cy="3311525"/>
          </a:xfrm>
        </p:spPr>
        <p:txBody>
          <a:bodyPr/>
          <a:lstStyle/>
          <a:p>
            <a:pPr marL="1828800" lvl="4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b="1" u="sng" dirty="0" smtClean="0">
                <a:solidFill>
                  <a:srgbClr val="FF0000"/>
                </a:solidFill>
              </a:rPr>
              <a:t>Le lycée accueille 2 sections de BTS</a:t>
            </a:r>
          </a:p>
          <a:p>
            <a:pPr marL="1828800" lvl="4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700" dirty="0" smtClean="0"/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1200" dirty="0" smtClean="0"/>
              <a:t> 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000" dirty="0" smtClean="0"/>
              <a:t>BTS  SIO 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000" dirty="0" smtClean="0"/>
              <a:t>Solutions informatiques aux organisations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000" dirty="0" smtClean="0"/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3200" dirty="0" smtClean="0"/>
              <a:t>BTS CG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1600" dirty="0" smtClean="0"/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3200" dirty="0" smtClean="0"/>
              <a:t>Comptabilité  et 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3200" dirty="0" smtClean="0"/>
              <a:t>Gestion 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LES ATOUTS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81987" cy="43926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800" dirty="0" smtClean="0">
                <a:solidFill>
                  <a:srgbClr val="FF0000"/>
                </a:solidFill>
              </a:rPr>
              <a:t>Des équipes pédagogiques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800" dirty="0" smtClean="0">
                <a:solidFill>
                  <a:srgbClr val="FF0000"/>
                </a:solidFill>
              </a:rPr>
              <a:t>stables et expérimentées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1200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dirty="0" smtClean="0">
                <a:solidFill>
                  <a:srgbClr val="FF0000"/>
                </a:solidFill>
              </a:rPr>
              <a:t>Encadrement et suivi des élèves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000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Une préparation efficace aux examens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1400" dirty="0" smtClean="0">
              <a:solidFill>
                <a:srgbClr val="FF0000"/>
              </a:solidFill>
            </a:endParaRPr>
          </a:p>
          <a:p>
            <a:pPr lvl="3" eaLnBrk="1" hangingPunct="1">
              <a:lnSpc>
                <a:spcPct val="80000"/>
              </a:lnSpc>
              <a:buSzPct val="65000"/>
              <a:buFont typeface="Wingdings" pitchFamily="2" charset="2"/>
              <a:buChar char="§"/>
              <a:defRPr/>
            </a:pPr>
            <a:r>
              <a:rPr lang="fr-FR" sz="1600" b="1" dirty="0" smtClean="0">
                <a:solidFill>
                  <a:srgbClr val="000000"/>
                </a:solidFill>
              </a:rPr>
              <a:t>4 BTS blancs</a:t>
            </a:r>
            <a:r>
              <a:rPr lang="fr-FR" sz="1600" dirty="0" smtClean="0">
                <a:solidFill>
                  <a:srgbClr val="000000"/>
                </a:solidFill>
              </a:rPr>
              <a:t> sur les 2 années de formation</a:t>
            </a:r>
          </a:p>
          <a:p>
            <a:pPr lvl="3" eaLnBrk="1" hangingPunct="1">
              <a:lnSpc>
                <a:spcPct val="80000"/>
              </a:lnSpc>
              <a:buSzPct val="65000"/>
              <a:buFont typeface="Wingdings" pitchFamily="2" charset="2"/>
              <a:buChar char="§"/>
              <a:defRPr/>
            </a:pPr>
            <a:endParaRPr lang="fr-FR" sz="1600" dirty="0" smtClean="0">
              <a:solidFill>
                <a:srgbClr val="000000"/>
              </a:solidFill>
            </a:endParaRPr>
          </a:p>
          <a:p>
            <a:pPr lvl="3" eaLnBrk="1" hangingPunct="1">
              <a:lnSpc>
                <a:spcPct val="80000"/>
              </a:lnSpc>
              <a:buSzPct val="65000"/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rgbClr val="000000"/>
                </a:solidFill>
              </a:rPr>
              <a:t>une </a:t>
            </a:r>
            <a:r>
              <a:rPr lang="fr-FR" sz="1600" b="1" dirty="0" smtClean="0">
                <a:solidFill>
                  <a:srgbClr val="000000"/>
                </a:solidFill>
              </a:rPr>
              <a:t>semaine banalisée fin juin</a:t>
            </a:r>
            <a:r>
              <a:rPr lang="fr-FR" sz="1600" dirty="0" smtClean="0">
                <a:solidFill>
                  <a:srgbClr val="000000"/>
                </a:solidFill>
              </a:rPr>
              <a:t> pour la réalisation du dossier mémoire</a:t>
            </a:r>
          </a:p>
          <a:p>
            <a:pPr lvl="3" eaLnBrk="1" hangingPunct="1">
              <a:lnSpc>
                <a:spcPct val="80000"/>
              </a:lnSpc>
              <a:buSzPct val="65000"/>
              <a:buFont typeface="Wingdings" pitchFamily="2" charset="2"/>
              <a:buChar char="§"/>
              <a:defRPr/>
            </a:pPr>
            <a:endParaRPr lang="fr-FR" sz="1600" dirty="0" smtClean="0">
              <a:solidFill>
                <a:srgbClr val="000000"/>
              </a:solidFill>
            </a:endParaRPr>
          </a:p>
          <a:p>
            <a:pPr lvl="3" eaLnBrk="1" hangingPunct="1">
              <a:lnSpc>
                <a:spcPct val="80000"/>
              </a:lnSpc>
              <a:buSzPct val="65000"/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rgbClr val="000000"/>
                </a:solidFill>
              </a:rPr>
              <a:t>des soutenances  régulières pour la </a:t>
            </a:r>
            <a:r>
              <a:rPr lang="fr-FR" sz="1600" b="1" dirty="0" smtClean="0">
                <a:solidFill>
                  <a:srgbClr val="000000"/>
                </a:solidFill>
              </a:rPr>
              <a:t>préparation des épreuves orales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1200" dirty="0" smtClean="0"/>
              <a:t>                             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827088" y="443706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ransition spd="slow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dirty="0" smtClean="0">
                <a:solidFill>
                  <a:srgbClr val="FF0000"/>
                </a:solidFill>
              </a:rPr>
              <a:t>Des taux de réussite élevés aux examens</a:t>
            </a: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827088" y="2133600"/>
            <a:ext cx="6697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/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1187450" y="1700213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/>
          </a:p>
        </p:txBody>
      </p:sp>
      <p:sp>
        <p:nvSpPr>
          <p:cNvPr id="56520" name="Rectangle 200"/>
          <p:cNvSpPr>
            <a:spLocks noChangeArrowheads="1"/>
          </p:cNvSpPr>
          <p:nvPr/>
        </p:nvSpPr>
        <p:spPr bwMode="auto">
          <a:xfrm>
            <a:off x="251520" y="1628800"/>
            <a:ext cx="8318158" cy="36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fr-FR" sz="2800" b="1" dirty="0">
                <a:latin typeface="Agency FB" pitchFamily="2" charset="0"/>
              </a:rPr>
              <a:t>TAUX DE  REUSSITE DU LYCEE BTS </a:t>
            </a:r>
            <a:r>
              <a:rPr lang="fr-FR" sz="2800" b="1" dirty="0" smtClean="0">
                <a:latin typeface="Agency FB" pitchFamily="2" charset="0"/>
              </a:rPr>
              <a:t>CGO puis CG </a:t>
            </a:r>
          </a:p>
          <a:p>
            <a:pPr>
              <a:defRPr/>
            </a:pPr>
            <a:r>
              <a:rPr lang="fr-FR" sz="2800" b="1" dirty="0" smtClean="0">
                <a:latin typeface="Agency FB" pitchFamily="2" charset="0"/>
              </a:rPr>
              <a:t>Montmorency/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gency FB" pitchFamily="2" charset="0"/>
              </a:rPr>
              <a:t>AU NIVEAU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Agency FB" pitchFamily="2" charset="0"/>
              </a:rPr>
              <a:t>NATIONAL</a:t>
            </a:r>
          </a:p>
          <a:p>
            <a:pPr>
              <a:defRPr/>
            </a:pPr>
            <a:endParaRPr lang="fr-FR" sz="2000" b="1" dirty="0" smtClean="0">
              <a:solidFill>
                <a:schemeClr val="bg1">
                  <a:lumMod val="50000"/>
                </a:schemeClr>
              </a:solidFill>
              <a:latin typeface="Agency FB" pitchFamily="2" charset="0"/>
            </a:endParaRPr>
          </a:p>
          <a:p>
            <a:pPr>
              <a:defRPr/>
            </a:pPr>
            <a:endParaRPr lang="fr-FR" sz="2000" b="1" dirty="0" smtClean="0">
              <a:solidFill>
                <a:schemeClr val="bg1">
                  <a:lumMod val="50000"/>
                </a:schemeClr>
              </a:solidFill>
              <a:latin typeface="Agency FB" pitchFamily="2" charset="0"/>
            </a:endParaRPr>
          </a:p>
          <a:p>
            <a:pPr>
              <a:defRPr/>
            </a:pPr>
            <a:endParaRPr lang="fr-FR" b="1" dirty="0">
              <a:solidFill>
                <a:schemeClr val="bg1">
                  <a:lumMod val="50000"/>
                </a:schemeClr>
              </a:solidFill>
              <a:latin typeface="Agency FB" pitchFamily="2" charset="0"/>
            </a:endParaRPr>
          </a:p>
          <a:p>
            <a:pPr algn="l">
              <a:defRPr/>
            </a:pPr>
            <a:endParaRPr lang="fr-FR" sz="2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23528" y="5517232"/>
            <a:ext cx="8429684" cy="64294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Chaque année les taux de réussite du lycée sont nettement supérieurs aux résultats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sur le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plan national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403648" y="314096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71%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83%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403648" y="436510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56%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73 %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491880" y="26369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BTS CGO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779912" y="40050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BTS CG</a:t>
            </a:r>
            <a:endParaRPr lang="fr-FR" dirty="0"/>
          </a:p>
        </p:txBody>
      </p:sp>
    </p:spTree>
  </p:cSld>
  <p:clrMapOvr>
    <a:masterClrMapping/>
  </p:clrMapOvr>
  <p:transition spd="slow" advTm="1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652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6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6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0" grpId="0"/>
      <p:bldP spid="565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dirty="0" smtClean="0">
                <a:solidFill>
                  <a:srgbClr val="FF0000"/>
                </a:solidFill>
              </a:rPr>
              <a:t>Un réseau informatique performant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341438"/>
            <a:ext cx="7273925" cy="37433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fr-FR" dirty="0" smtClean="0"/>
              <a:t>Réseau </a:t>
            </a:r>
            <a:r>
              <a:rPr lang="fr-FR" dirty="0" err="1" smtClean="0"/>
              <a:t>cablé</a:t>
            </a:r>
            <a:r>
              <a:rPr lang="fr-FR" dirty="0" smtClean="0"/>
              <a:t> </a:t>
            </a:r>
            <a:r>
              <a:rPr lang="fr-FR" dirty="0" err="1" smtClean="0"/>
              <a:t>GigaBit</a:t>
            </a:r>
            <a:endParaRPr lang="fr-FR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dirty="0" smtClean="0"/>
              <a:t>10 salles informatiques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dirty="0" smtClean="0"/>
              <a:t>Accès Internet ADSL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dirty="0" smtClean="0"/>
              <a:t>Libre service informatique des sections de BTS CG 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dirty="0"/>
              <a:t> </a:t>
            </a:r>
            <a:r>
              <a:rPr lang="fr-FR" dirty="0" smtClean="0"/>
              <a:t>3</a:t>
            </a:r>
            <a:r>
              <a:rPr lang="fr-FR" dirty="0" smtClean="0">
                <a:solidFill>
                  <a:srgbClr val="FF0000"/>
                </a:solidFill>
              </a:rPr>
              <a:t> salles dédiées  </a:t>
            </a:r>
            <a:endParaRPr lang="fr-FR" sz="1800" dirty="0">
              <a:solidFill>
                <a:srgbClr val="FFFF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dirty="0" smtClean="0"/>
              <a:t> </a:t>
            </a: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6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rgbClr val="FF0000"/>
                </a:solidFill>
              </a:rPr>
              <a:t>Les accès</a:t>
            </a:r>
          </a:p>
        </p:txBody>
      </p:sp>
      <p:pic>
        <p:nvPicPr>
          <p:cNvPr id="227332" name="Picture 4" descr="DSC_01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484313"/>
            <a:ext cx="3292475" cy="2333625"/>
          </a:xfrm>
          <a:noFill/>
        </p:spPr>
      </p:pic>
      <p:pic>
        <p:nvPicPr>
          <p:cNvPr id="227335" name="Picture 7" descr="DSC_009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1263" y="1600200"/>
            <a:ext cx="3292475" cy="2189163"/>
          </a:xfrm>
          <a:noFill/>
        </p:spPr>
      </p:pic>
      <p:pic>
        <p:nvPicPr>
          <p:cNvPr id="227338" name="Picture 10" descr="Montmorency_-_Auberge_du_Cheval_Blanc_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476375" y="3933825"/>
            <a:ext cx="1604963" cy="2295525"/>
          </a:xfrm>
          <a:noFill/>
        </p:spPr>
      </p:pic>
      <p:sp>
        <p:nvSpPr>
          <p:cNvPr id="227347" name="Rectangle 19"/>
          <p:cNvSpPr>
            <a:spLocks noChangeArrowheads="1"/>
          </p:cNvSpPr>
          <p:nvPr/>
        </p:nvSpPr>
        <p:spPr bwMode="auto">
          <a:xfrm>
            <a:off x="3995738" y="4437063"/>
            <a:ext cx="36004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fr-FR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27349" name="Picture 21" descr="BU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235825" y="4076700"/>
            <a:ext cx="1008063" cy="444500"/>
          </a:xfrm>
          <a:noFill/>
        </p:spPr>
      </p:pic>
      <p:sp>
        <p:nvSpPr>
          <p:cNvPr id="227350" name="Rectangle 22"/>
          <p:cNvSpPr>
            <a:spLocks noChangeArrowheads="1"/>
          </p:cNvSpPr>
          <p:nvPr/>
        </p:nvSpPr>
        <p:spPr bwMode="auto">
          <a:xfrm>
            <a:off x="3419475" y="3789363"/>
            <a:ext cx="331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fr-FR"/>
              <a:t>GARE D’ERMONT Ligne 12 </a:t>
            </a:r>
            <a:endParaRPr lang="fr-FR" sz="1000"/>
          </a:p>
          <a:p>
            <a:pPr algn="l"/>
            <a:r>
              <a:rPr lang="fr-FR" sz="1000"/>
              <a:t>            arrêt</a:t>
            </a:r>
            <a:r>
              <a:rPr lang="fr-FR" sz="1000" b="1"/>
              <a:t> Franklin Roosevelt</a:t>
            </a:r>
            <a:r>
              <a:rPr lang="fr-FR" sz="1000"/>
              <a:t> </a:t>
            </a:r>
          </a:p>
        </p:txBody>
      </p:sp>
      <p:sp>
        <p:nvSpPr>
          <p:cNvPr id="227351" name="Rectangle 23"/>
          <p:cNvSpPr>
            <a:spLocks noChangeArrowheads="1"/>
          </p:cNvSpPr>
          <p:nvPr/>
        </p:nvSpPr>
        <p:spPr bwMode="auto">
          <a:xfrm>
            <a:off x="3348038" y="4365625"/>
            <a:ext cx="381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fr-FR"/>
              <a:t>GARE D’ENGHIEN LES BAINS </a:t>
            </a:r>
          </a:p>
          <a:p>
            <a:pPr algn="l"/>
            <a:r>
              <a:rPr lang="fr-FR" sz="1400" b="1"/>
              <a:t>    Lignes 15M </a:t>
            </a:r>
            <a:r>
              <a:rPr lang="fr-FR" sz="1000" b="1"/>
              <a:t>arrêt Mairie</a:t>
            </a:r>
            <a:r>
              <a:rPr lang="fr-FR" sz="1000"/>
              <a:t> </a:t>
            </a:r>
          </a:p>
        </p:txBody>
      </p:sp>
      <p:sp>
        <p:nvSpPr>
          <p:cNvPr id="227352" name="Rectangle 24"/>
          <p:cNvSpPr>
            <a:spLocks noChangeArrowheads="1"/>
          </p:cNvSpPr>
          <p:nvPr/>
        </p:nvSpPr>
        <p:spPr bwMode="auto">
          <a:xfrm>
            <a:off x="3348038" y="4941888"/>
            <a:ext cx="3529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fr-FR"/>
              <a:t>GARE DE DOMONT Ligne 13 </a:t>
            </a:r>
            <a:endParaRPr lang="fr-FR" sz="1000"/>
          </a:p>
          <a:p>
            <a:pPr algn="l"/>
            <a:r>
              <a:rPr lang="fr-FR" sz="1000"/>
              <a:t>             arrêt</a:t>
            </a:r>
            <a:r>
              <a:rPr lang="fr-FR" sz="1000" b="1"/>
              <a:t> Mairie</a:t>
            </a:r>
            <a:r>
              <a:rPr lang="fr-FR" sz="1000"/>
              <a:t> </a:t>
            </a:r>
          </a:p>
        </p:txBody>
      </p:sp>
      <p:pic>
        <p:nvPicPr>
          <p:cNvPr id="227353" name="Picture 25" descr="B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4797425"/>
            <a:ext cx="10080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54" name="Picture 26" descr="B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5516563"/>
            <a:ext cx="10080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55" name="Rectangle 27"/>
          <p:cNvSpPr>
            <a:spLocks noChangeArrowheads="1"/>
          </p:cNvSpPr>
          <p:nvPr/>
        </p:nvSpPr>
        <p:spPr bwMode="auto">
          <a:xfrm>
            <a:off x="3276600" y="5516563"/>
            <a:ext cx="4175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fr-FR" sz="1600" b="1"/>
              <a:t>GARE DE SARCELLES</a:t>
            </a:r>
            <a:r>
              <a:rPr lang="fr-FR"/>
              <a:t> Ligne 95-02 </a:t>
            </a:r>
            <a:r>
              <a:rPr lang="fr-FR" sz="1400"/>
              <a:t>Sarcelles-Saint-Brice-Groslay-Montmorency</a:t>
            </a:r>
            <a:endParaRPr lang="fr-FR" sz="1000"/>
          </a:p>
          <a:p>
            <a:pPr algn="l"/>
            <a:r>
              <a:rPr lang="fr-FR" sz="1000"/>
              <a:t>                  arrêt</a:t>
            </a:r>
            <a:r>
              <a:rPr lang="fr-FR" sz="1000" b="1"/>
              <a:t> mairie</a:t>
            </a:r>
            <a:r>
              <a:rPr lang="fr-FR" sz="1000"/>
              <a:t> 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2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2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22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2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2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2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22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50" grpId="0"/>
      <p:bldP spid="227351" grpId="0"/>
      <p:bldP spid="227352" grpId="0"/>
      <p:bldP spid="2273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>
                <a:solidFill>
                  <a:srgbClr val="FF0000"/>
                </a:solidFill>
              </a:rPr>
              <a:t/>
            </a:r>
            <a:br>
              <a:rPr lang="fr-FR" sz="4000" smtClean="0">
                <a:solidFill>
                  <a:srgbClr val="FF0000"/>
                </a:solidFill>
              </a:rPr>
            </a:br>
            <a:r>
              <a:rPr lang="fr-FR" sz="4000" smtClean="0">
                <a:solidFill>
                  <a:srgbClr val="FF0000"/>
                </a:solidFill>
              </a:rPr>
              <a:t> </a:t>
            </a:r>
            <a:br>
              <a:rPr lang="fr-FR" sz="4000" smtClean="0">
                <a:solidFill>
                  <a:srgbClr val="FF0000"/>
                </a:solidFill>
              </a:rPr>
            </a:br>
            <a:endParaRPr lang="fr-FR" sz="4000" smtClean="0">
              <a:solidFill>
                <a:srgbClr val="FF0000"/>
              </a:solidFill>
            </a:endParaRPr>
          </a:p>
        </p:txBody>
      </p:sp>
      <p:pic>
        <p:nvPicPr>
          <p:cNvPr id="58380" name="Picture 12" descr="Montmorency_la_collegiale_et_les_rempar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1412875"/>
            <a:ext cx="3135313" cy="2230439"/>
          </a:xfrm>
          <a:noFill/>
        </p:spPr>
      </p:pic>
      <p:pic>
        <p:nvPicPr>
          <p:cNvPr id="58382" name="Picture 14" descr="Montmorency_-_Auberge_du_Cheval_Blanc_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213" y="3933825"/>
            <a:ext cx="1584325" cy="2303463"/>
          </a:xfrm>
          <a:noFill/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331913" y="188913"/>
            <a:ext cx="64087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 lycée à taille humaine dans un environnement agréable</a:t>
            </a:r>
          </a:p>
          <a:p>
            <a:pPr>
              <a:defRPr/>
            </a:pPr>
            <a:endParaRPr lang="fr-FR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2339975" y="1628775"/>
            <a:ext cx="633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/>
          </a:p>
        </p:txBody>
      </p:sp>
      <p:pic>
        <p:nvPicPr>
          <p:cNvPr id="58384" name="Picture 16" descr="Jean-Jacques_Rousseau_%28painted_portrait%2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659563" y="3933825"/>
            <a:ext cx="1728787" cy="2303463"/>
          </a:xfrm>
          <a:noFill/>
        </p:spPr>
      </p:pic>
      <p:pic>
        <p:nvPicPr>
          <p:cNvPr id="58386" name="Picture 18" descr="Armoiries_Montmorenc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857364"/>
            <a:ext cx="1000132" cy="129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9" name="Picture 21" descr="H%C3%B4tel_de_ville_de_Montmorency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213" y="4005263"/>
            <a:ext cx="32400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736"/>
            <a:ext cx="37862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laise">
  <a:themeElements>
    <a:clrScheme name="Falaise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Falai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alaise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934</TotalTime>
  <Words>253</Words>
  <Application>Microsoft Office PowerPoint</Application>
  <PresentationFormat>Affichage à l'écran (4:3)</PresentationFormat>
  <Paragraphs>87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Falaise</vt:lpstr>
      <vt:lpstr>Lycée Jean-Jacques ROUSSEAU MONTMORENCY</vt:lpstr>
      <vt:lpstr>Lycée Jean-Jacques ROUSSEAU MONTMORENCY </vt:lpstr>
      <vt:lpstr>LES FORMATIONS DE BTS</vt:lpstr>
      <vt:lpstr>LES ATOUTS</vt:lpstr>
      <vt:lpstr>Des taux de réussite élevés aux examens</vt:lpstr>
      <vt:lpstr>Un réseau informatique performant</vt:lpstr>
      <vt:lpstr>Les accès</vt:lpstr>
      <vt:lpstr>   </vt:lpstr>
    </vt:vector>
  </TitlesOfParts>
  <Company>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Lycée Jean-Jacques ROUSSEAU MONTMORENCY</dc:title>
  <dc:creator>Yves LAMARRE</dc:creator>
  <cp:lastModifiedBy>Philippe</cp:lastModifiedBy>
  <cp:revision>100</cp:revision>
  <dcterms:created xsi:type="dcterms:W3CDTF">2007-01-23T16:13:11Z</dcterms:created>
  <dcterms:modified xsi:type="dcterms:W3CDTF">2020-04-10T08:55:41Z</dcterms:modified>
</cp:coreProperties>
</file>