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91" r:id="rId10"/>
    <p:sldId id="292" r:id="rId11"/>
    <p:sldId id="284" r:id="rId12"/>
    <p:sldId id="285" r:id="rId13"/>
    <p:sldId id="286" r:id="rId14"/>
    <p:sldId id="287" r:id="rId15"/>
    <p:sldId id="288" r:id="rId16"/>
    <p:sldId id="289" r:id="rId17"/>
  </p:sldIdLst>
  <p:sldSz cx="9144000" cy="6858000" type="screen4x3"/>
  <p:notesSz cx="6858000" cy="9144000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000000"/>
    <a:srgbClr val="FF0000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2005" autoAdjust="0"/>
  </p:normalViewPr>
  <p:slideViewPr>
    <p:cSldViewPr>
      <p:cViewPr>
        <p:scale>
          <a:sx n="75" d="100"/>
          <a:sy n="75" d="100"/>
        </p:scale>
        <p:origin x="-2664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EC007F5-4A85-4266-B815-FC439028DF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0BAB98-2376-4543-9BC2-6F037214A01B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18A89-70D6-4DB7-BD1C-96D2B7B41189}" type="slidenum">
              <a:rPr lang="fr-FR" smtClean="0"/>
              <a:pPr/>
              <a:t>12</a:t>
            </a:fld>
            <a:endParaRPr lang="fr-FR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941394-2773-4D13-9BA7-2E185D44A7CA}" type="slidenum">
              <a:rPr lang="fr-FR" smtClean="0"/>
              <a:pPr/>
              <a:t>13</a:t>
            </a:fld>
            <a:endParaRPr lang="fr-FR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FC3A5B-E907-4C95-8595-209006C1D1B6}" type="slidenum">
              <a:rPr lang="fr-FR" smtClean="0"/>
              <a:pPr/>
              <a:t>14</a:t>
            </a:fld>
            <a:endParaRPr lang="fr-FR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E76D2D-F74B-45F3-B259-847A5C3DC9FD}" type="slidenum">
              <a:rPr lang="fr-FR" smtClean="0"/>
              <a:pPr/>
              <a:t>15</a:t>
            </a:fld>
            <a:endParaRPr lang="fr-F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30499-054D-4B08-BC1E-A7D31AEF87D0}" type="slidenum">
              <a:rPr lang="fr-FR" smtClean="0"/>
              <a:pPr/>
              <a:t>16</a:t>
            </a:fld>
            <a:endParaRPr lang="fr-FR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319E1-6BD6-4740-8266-2594C2C26402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F15125-3953-40A4-A247-8F24A755C2E2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414CAD-0E18-4DDC-9518-7731624EA418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DC8520-26B7-4BF2-B63A-9CD661FB29A3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4D416E-AB08-4A0B-8EB7-E3854820F5A1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DA61A-35BC-484A-AF85-946F703EFA61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ED038-FDC6-428B-8784-64A834692E14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01F3E4-3607-48B1-B55D-C14974CBFD8C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133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B919F-CD8A-4237-9734-47ED578328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7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A04A5-B9CD-4724-9DC0-2B9DDF47B2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7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BF726-8F09-49CD-AF6D-BDCC29015F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7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7D077-1761-4499-AF71-201A0F9B82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7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8CECE-7B82-4AE2-B4E8-29D64CC7D3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7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5650-77F1-40B9-9F01-47448B90668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7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89703-8FCB-42A4-BB1E-0B26192A45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7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B1F22-5038-47BC-9F6B-C92897D378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7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5C953-35EF-4EFB-B235-9761171C61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7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71942-C716-4CC6-A8D4-D137FB583F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7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563A6-38CB-45E2-9CCC-955AB1EFDF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7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32100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132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2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734C8F5-1952-410E-AFE4-978A7E84FB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 spd="med" advTm="7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1214414" y="357166"/>
            <a:ext cx="698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571744"/>
            <a:ext cx="640649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428860" y="1428736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fr-FR" sz="2800" b="1" dirty="0" smtClean="0">
                <a:solidFill>
                  <a:srgbClr val="000000"/>
                </a:solidFill>
                <a:latin typeface="Arial" charset="0"/>
              </a:rPr>
              <a:t>B.T.S   C.G.</a:t>
            </a:r>
          </a:p>
          <a:p>
            <a:pPr eaLnBrk="1" hangingPunct="1"/>
            <a:r>
              <a:rPr lang="fr-FR" sz="2800" b="1" dirty="0" smtClean="0">
                <a:solidFill>
                  <a:srgbClr val="000000"/>
                </a:solidFill>
                <a:latin typeface="Arial" charset="0"/>
              </a:rPr>
              <a:t>Comptabilité et Gestion</a:t>
            </a: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Enseignements de gestion et </a:t>
            </a:r>
            <a:r>
              <a:rPr lang="fr-FR" dirty="0" smtClean="0">
                <a:solidFill>
                  <a:schemeClr val="accent1"/>
                </a:solidFill>
              </a:rPr>
              <a:t>informatique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642938" y="2071688"/>
            <a:ext cx="7772400" cy="92868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000" b="1" u="sng" dirty="0" smtClean="0">
                <a:solidFill>
                  <a:schemeClr val="bg2"/>
                </a:solidFill>
              </a:rPr>
              <a:t>PROCESSUS 6</a:t>
            </a:r>
            <a:r>
              <a:rPr lang="fr-FR" sz="2000" b="1" dirty="0" smtClean="0">
                <a:solidFill>
                  <a:schemeClr val="bg2"/>
                </a:solidFill>
              </a:rPr>
              <a:t> : </a:t>
            </a:r>
            <a:br>
              <a:rPr lang="fr-FR" sz="2000" b="1" dirty="0" smtClean="0">
                <a:solidFill>
                  <a:schemeClr val="bg2"/>
                </a:solidFill>
              </a:rPr>
            </a:br>
            <a:r>
              <a:rPr lang="fr-FR" sz="2000" b="1" dirty="0" smtClean="0">
                <a:solidFill>
                  <a:schemeClr val="bg2"/>
                </a:solidFill>
              </a:rPr>
              <a:t>ANALYSE DE LA SITUATION FINANCIERE</a:t>
            </a:r>
            <a:endParaRPr lang="fr-FR" sz="2000" dirty="0" smtClean="0">
              <a:solidFill>
                <a:schemeClr val="bg2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b="1" u="sng" dirty="0" smtClean="0">
              <a:solidFill>
                <a:schemeClr val="folHlink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b="1" u="sng" dirty="0" smtClean="0">
              <a:solidFill>
                <a:schemeClr val="folHlink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1800" b="1" u="sng" dirty="0" smtClean="0">
                <a:solidFill>
                  <a:schemeClr val="bg2"/>
                </a:solidFill>
              </a:rPr>
              <a:t>PROCESSUS 7</a:t>
            </a:r>
            <a:r>
              <a:rPr lang="fr-FR" sz="1800" b="1" dirty="0" smtClean="0">
                <a:solidFill>
                  <a:schemeClr val="bg2"/>
                </a:solidFill>
              </a:rPr>
              <a:t> 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1800" b="1" dirty="0" smtClean="0">
                <a:solidFill>
                  <a:schemeClr val="bg2"/>
                </a:solidFill>
              </a:rPr>
              <a:t>FIABILISATION DE L’INFORMATION COMPTABLE ET DU SYSTÈME D’INFORMATION (S I 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b="1" dirty="0" smtClean="0">
              <a:solidFill>
                <a:schemeClr val="folHlink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b="1" dirty="0" smtClean="0">
              <a:solidFill>
                <a:schemeClr val="folHlink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b="1" dirty="0" smtClean="0">
              <a:solidFill>
                <a:schemeClr val="folHlink"/>
              </a:solidFill>
            </a:endParaRPr>
          </a:p>
          <a:p>
            <a:pPr eaLnBrk="1" hangingPunct="1"/>
            <a:endParaRPr lang="fr-FR" dirty="0" smtClean="0"/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fr-FR" sz="3200" b="1" smtClean="0">
                <a:solidFill>
                  <a:srgbClr val="FF6600"/>
                </a:solidFill>
              </a:rPr>
              <a:t>LES APS : ACTIVITÉS PROFESSIONNELLES DE SYNTHÈSE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3810000" cy="10668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Activités professionnelles …</a:t>
            </a: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3962400" y="3352800"/>
            <a:ext cx="5181600" cy="8617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2400" dirty="0">
                <a:solidFill>
                  <a:srgbClr val="000000"/>
                </a:solidFill>
                <a:latin typeface="Arial" charset="0"/>
              </a:rPr>
              <a:t>Elles font appel aux connaissances des différents processus</a:t>
            </a:r>
            <a:r>
              <a:rPr lang="fr-FR" sz="2600" dirty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304800" y="3429000"/>
            <a:ext cx="37338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fr-FR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 synthèse …</a:t>
            </a:r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3886200" y="2057400"/>
            <a:ext cx="5029200" cy="1282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600" dirty="0">
                <a:solidFill>
                  <a:srgbClr val="000000"/>
                </a:solidFill>
                <a:latin typeface="Arial" charset="0"/>
              </a:rPr>
              <a:t>Qui utilisent des documents réels (ex : déclarations fiscales, sociales…)</a:t>
            </a:r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357158" y="4286256"/>
            <a:ext cx="30480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377825" indent="-377825" algn="l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fr-F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Effectuées     en  groupes…</a:t>
            </a:r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3929058" y="4357694"/>
            <a:ext cx="4876800" cy="885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600" dirty="0">
                <a:solidFill>
                  <a:srgbClr val="000000"/>
                </a:solidFill>
                <a:latin typeface="Arial" charset="0"/>
              </a:rPr>
              <a:t>De 2 à 4, les groupes changent à chaque activité</a:t>
            </a:r>
            <a:r>
              <a:rPr lang="fr-FR" sz="2600" dirty="0">
                <a:solidFill>
                  <a:schemeClr val="folHlink"/>
                </a:solidFill>
                <a:latin typeface="Arial" charset="0"/>
              </a:rPr>
              <a:t>.</a:t>
            </a:r>
          </a:p>
        </p:txBody>
      </p:sp>
      <p:sp>
        <p:nvSpPr>
          <p:cNvPr id="171017" name="Text Box 9"/>
          <p:cNvSpPr txBox="1">
            <a:spLocks noChangeArrowheads="1"/>
          </p:cNvSpPr>
          <p:nvPr/>
        </p:nvSpPr>
        <p:spPr bwMode="auto">
          <a:xfrm>
            <a:off x="428596" y="5357826"/>
            <a:ext cx="32766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77825" indent="-377825" algn="l"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fr-FR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Sur poste informatique …</a:t>
            </a:r>
            <a:endParaRPr lang="fr-FR" sz="28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1018" name="Text Box 10"/>
          <p:cNvSpPr txBox="1">
            <a:spLocks noChangeArrowheads="1"/>
          </p:cNvSpPr>
          <p:nvPr/>
        </p:nvSpPr>
        <p:spPr bwMode="auto">
          <a:xfrm>
            <a:off x="3929058" y="5500702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400" dirty="0">
                <a:solidFill>
                  <a:srgbClr val="000000"/>
                </a:solidFill>
                <a:latin typeface="Arial" charset="0"/>
              </a:rPr>
              <a:t>Avec des logiciels professionnels</a:t>
            </a:r>
            <a:r>
              <a:rPr lang="fr-FR" sz="2400" dirty="0">
                <a:solidFill>
                  <a:schemeClr val="folHlink"/>
                </a:solidFill>
                <a:latin typeface="Arial" charset="0"/>
              </a:rPr>
              <a:t>.</a:t>
            </a:r>
          </a:p>
        </p:txBody>
      </p:sp>
      <p:sp>
        <p:nvSpPr>
          <p:cNvPr id="171019" name="Rectangle 11"/>
          <p:cNvSpPr>
            <a:spLocks noChangeArrowheads="1"/>
          </p:cNvSpPr>
          <p:nvPr/>
        </p:nvSpPr>
        <p:spPr bwMode="auto">
          <a:xfrm>
            <a:off x="684213" y="457200"/>
            <a:ext cx="7632700" cy="13160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fr-FR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1020" name="Text Box 12"/>
          <p:cNvSpPr txBox="1">
            <a:spLocks noChangeArrowheads="1"/>
          </p:cNvSpPr>
          <p:nvPr/>
        </p:nvSpPr>
        <p:spPr bwMode="auto">
          <a:xfrm>
            <a:off x="611188" y="6453188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  <p:bldP spid="171012" grpId="0" autoUpdateAnimBg="0"/>
      <p:bldP spid="171013" grpId="0" autoUpdateAnimBg="0"/>
      <p:bldP spid="171013" grpId="1"/>
      <p:bldP spid="171014" grpId="0" autoUpdateAnimBg="0"/>
      <p:bldP spid="171015" grpId="0" autoUpdateAnimBg="0"/>
      <p:bldP spid="171015" grpId="1"/>
      <p:bldP spid="171016" grpId="0" autoUpdateAnimBg="0"/>
      <p:bldP spid="171017" grpId="0" autoUpdateAnimBg="0"/>
      <p:bldP spid="171017" grpId="1"/>
      <p:bldP spid="171018" grpId="0" autoUpdateAnimBg="0"/>
      <p:bldP spid="17101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549275"/>
            <a:ext cx="5486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fr-FR" b="1" smtClean="0">
                <a:solidFill>
                  <a:srgbClr val="FF6600"/>
                </a:solidFill>
              </a:rPr>
              <a:t>LES STAGES EN ENTREPRISE</a:t>
            </a:r>
            <a:endParaRPr lang="fr-FR" b="1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1600200" y="457200"/>
            <a:ext cx="5943600" cy="21336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fr-FR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2514600" y="3200400"/>
            <a:ext cx="41925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fr-FR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 de la théorie à la pratique...</a:t>
            </a: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1331912" y="3860800"/>
            <a:ext cx="6984503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fr-F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 </a:t>
            </a:r>
            <a:r>
              <a:rPr lang="fr-FR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semaines de stages en 2 ans </a:t>
            </a: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611188" y="6453188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1017588" y="381000"/>
            <a:ext cx="713105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fr-FR" sz="320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900113" y="2276475"/>
            <a:ext cx="70104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fr-FR" sz="2800" b="1" dirty="0">
                <a:solidFill>
                  <a:schemeClr val="bg2"/>
                </a:solidFill>
                <a:latin typeface="Arial" charset="0"/>
              </a:rPr>
              <a:t>Une meilleure connaissance du monde</a:t>
            </a:r>
          </a:p>
          <a:p>
            <a:pPr>
              <a:spcBef>
                <a:spcPct val="20000"/>
              </a:spcBef>
              <a:defRPr/>
            </a:pPr>
            <a:r>
              <a:rPr lang="fr-FR" sz="2800" b="1" dirty="0">
                <a:solidFill>
                  <a:schemeClr val="bg2"/>
                </a:solidFill>
                <a:latin typeface="Arial" charset="0"/>
              </a:rPr>
              <a:t> professionnel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971550" y="3573463"/>
            <a:ext cx="7327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chemeClr val="bg2"/>
                </a:solidFill>
                <a:latin typeface="Arial" charset="0"/>
              </a:rPr>
              <a:t>Un contact direct avec le monde du travail</a:t>
            </a:r>
            <a:endParaRPr lang="fr-FR" sz="28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900113" y="4508500"/>
            <a:ext cx="7050087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fr-FR" sz="2800" b="1" dirty="0">
                <a:solidFill>
                  <a:schemeClr val="bg2"/>
                </a:solidFill>
                <a:latin typeface="Arial" charset="0"/>
              </a:rPr>
              <a:t>L’application de techniques comptables </a:t>
            </a:r>
          </a:p>
          <a:p>
            <a:pPr>
              <a:spcBef>
                <a:spcPct val="20000"/>
              </a:spcBef>
              <a:defRPr/>
            </a:pPr>
            <a:r>
              <a:rPr lang="fr-FR" sz="2800" b="1" dirty="0">
                <a:solidFill>
                  <a:schemeClr val="bg2"/>
                </a:solidFill>
                <a:latin typeface="Arial" charset="0"/>
              </a:rPr>
              <a:t>et fiscales</a:t>
            </a:r>
            <a:endParaRPr lang="fr-FR" sz="28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971550" y="333375"/>
            <a:ext cx="66960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fr-FR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fr-FR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fr-FR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LES STAGES EN ENTREPRISE</a:t>
            </a:r>
            <a:endParaRPr lang="fr-FR" sz="4400" b="1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1331913" y="476250"/>
            <a:ext cx="6375400" cy="136842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fr-FR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611188" y="6453188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 autoUpdateAnimBg="0"/>
      <p:bldP spid="175107" grpId="0" autoUpdateAnimBg="0"/>
      <p:bldP spid="175108" grpId="0" autoUpdateAnimBg="0"/>
      <p:bldP spid="17510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59080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fr-FR" b="1" dirty="0" smtClean="0"/>
              <a:t>QUELLES ÉPREUVES À L’EXAMEN </a:t>
            </a:r>
            <a:r>
              <a:rPr lang="fr-FR" dirty="0" smtClean="0"/>
              <a:t>?</a:t>
            </a: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611188" y="6453188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dirty="0" smtClean="0">
                <a:solidFill>
                  <a:schemeClr val="hlink"/>
                </a:solidFill>
              </a:rPr>
              <a:t>Epreuves pour l’enseignement technologique </a:t>
            </a:r>
            <a:r>
              <a:rPr lang="fr-FR" sz="2000" dirty="0" smtClean="0">
                <a:solidFill>
                  <a:schemeClr val="hlink"/>
                </a:solidFill>
                <a:effectLst/>
              </a:rPr>
              <a:t>(coefficients </a:t>
            </a:r>
            <a:r>
              <a:rPr lang="fr-FR" sz="2000" dirty="0" smtClean="0">
                <a:solidFill>
                  <a:schemeClr val="hlink"/>
                </a:solidFill>
                <a:effectLst/>
              </a:rPr>
              <a:t>23)</a:t>
            </a:r>
            <a:endParaRPr lang="fr-FR" sz="2000" dirty="0" smtClean="0">
              <a:solidFill>
                <a:schemeClr val="hlink"/>
              </a:solidFill>
            </a:endParaRPr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142844" y="1643050"/>
            <a:ext cx="8352928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fr-FR" sz="2400" b="1" dirty="0">
                <a:latin typeface="Arial" charset="0"/>
              </a:rPr>
              <a:t> </a:t>
            </a: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E4</a:t>
            </a:r>
            <a:r>
              <a:rPr lang="fr-FR" sz="2400" b="1" dirty="0">
                <a:latin typeface="Arial" charset="0"/>
              </a:rPr>
              <a:t> </a:t>
            </a:r>
            <a:r>
              <a:rPr lang="fr-FR" sz="2400" b="1" dirty="0" smtClean="0">
                <a:latin typeface="Arial" charset="0"/>
              </a:rPr>
              <a:t>Traitement et contrôle des opérations comptables,</a:t>
            </a:r>
          </a:p>
          <a:p>
            <a:pPr algn="l">
              <a:spcBef>
                <a:spcPct val="50000"/>
              </a:spcBef>
            </a:pPr>
            <a:r>
              <a:rPr lang="fr-FR" sz="2400" b="1" dirty="0" smtClean="0">
                <a:latin typeface="Arial" charset="0"/>
              </a:rPr>
              <a:t>         fiscales et sociales, </a:t>
            </a:r>
            <a:r>
              <a:rPr lang="fr-FR" sz="2400" b="1" dirty="0">
                <a:latin typeface="Arial" charset="0"/>
              </a:rPr>
              <a:t>coefficient </a:t>
            </a:r>
            <a:r>
              <a:rPr lang="fr-FR" sz="2400" b="1" dirty="0" smtClean="0">
                <a:latin typeface="Arial" charset="0"/>
              </a:rPr>
              <a:t>13</a:t>
            </a:r>
            <a:endParaRPr lang="fr-FR" sz="2400" b="1" dirty="0">
              <a:latin typeface="Arial" charset="0"/>
            </a:endParaRPr>
          </a:p>
        </p:txBody>
      </p:sp>
      <p:sp>
        <p:nvSpPr>
          <p:cNvPr id="179208" name="Rectangle 8"/>
          <p:cNvSpPr>
            <a:spLocks noChangeArrowheads="1"/>
          </p:cNvSpPr>
          <p:nvPr/>
        </p:nvSpPr>
        <p:spPr bwMode="auto">
          <a:xfrm>
            <a:off x="684213" y="188913"/>
            <a:ext cx="7848600" cy="1382699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fr-FR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9218" name="Text Box 18"/>
          <p:cNvSpPr txBox="1">
            <a:spLocks noChangeArrowheads="1"/>
          </p:cNvSpPr>
          <p:nvPr/>
        </p:nvSpPr>
        <p:spPr bwMode="auto">
          <a:xfrm>
            <a:off x="611188" y="6453188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285852" y="271462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 smtClean="0">
                <a:solidFill>
                  <a:schemeClr val="bg2"/>
                </a:solidFill>
              </a:rPr>
              <a:t>E41 Sous épreuve écrite, coefficient </a:t>
            </a:r>
            <a:r>
              <a:rPr lang="fr-FR" dirty="0" smtClean="0">
                <a:solidFill>
                  <a:schemeClr val="bg2"/>
                </a:solidFill>
              </a:rPr>
              <a:t>9, 4h30 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285852" y="314324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 smtClean="0">
                <a:solidFill>
                  <a:schemeClr val="bg2"/>
                </a:solidFill>
              </a:rPr>
              <a:t>E42 Sous épreuve CCF, coefficient 4, 2 situations 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22356" y="3714752"/>
            <a:ext cx="8821644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fr-FR" sz="2400" b="1" dirty="0">
                <a:latin typeface="Arial" charset="0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Arial" charset="0"/>
              </a:rPr>
              <a:t>E5</a:t>
            </a:r>
            <a:r>
              <a:rPr lang="fr-FR" sz="2400" b="1" dirty="0" smtClean="0">
                <a:latin typeface="Arial" charset="0"/>
              </a:rPr>
              <a:t> Situations de contrôle de gestion et d’analyse</a:t>
            </a:r>
          </a:p>
          <a:p>
            <a:pPr algn="l">
              <a:spcBef>
                <a:spcPct val="50000"/>
              </a:spcBef>
            </a:pPr>
            <a:r>
              <a:rPr lang="fr-FR" sz="2400" b="1" dirty="0">
                <a:latin typeface="Arial" charset="0"/>
              </a:rPr>
              <a:t> </a:t>
            </a:r>
            <a:r>
              <a:rPr lang="fr-FR" sz="2400" b="1" dirty="0" smtClean="0">
                <a:latin typeface="Arial" charset="0"/>
              </a:rPr>
              <a:t>       financière </a:t>
            </a:r>
            <a:endParaRPr lang="fr-FR" sz="2400" b="1" dirty="0">
              <a:latin typeface="Arial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643042" y="4857760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 smtClean="0">
                <a:solidFill>
                  <a:schemeClr val="bg2"/>
                </a:solidFill>
              </a:rPr>
              <a:t>CCF, coefficient 5, 2 situations d’évaluation 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85720" y="5214950"/>
            <a:ext cx="83529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fr-FR" sz="2400" b="1" dirty="0">
                <a:latin typeface="Arial" charset="0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Arial" charset="0"/>
              </a:rPr>
              <a:t>E6</a:t>
            </a:r>
            <a:r>
              <a:rPr lang="fr-FR" sz="2400" b="1" dirty="0" smtClean="0">
                <a:latin typeface="Arial" charset="0"/>
              </a:rPr>
              <a:t> Parcours de professionnalisation </a:t>
            </a:r>
            <a:endParaRPr lang="fr-FR" sz="2400" b="1" dirty="0">
              <a:latin typeface="Arial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285984" y="5715016"/>
            <a:ext cx="3870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 smtClean="0">
                <a:solidFill>
                  <a:schemeClr val="bg2"/>
                </a:solidFill>
              </a:rPr>
              <a:t>Oral, coefficient 5, 30 </a:t>
            </a:r>
            <a:r>
              <a:rPr lang="fr-FR" dirty="0" smtClean="0">
                <a:solidFill>
                  <a:schemeClr val="bg2"/>
                </a:solidFill>
              </a:rPr>
              <a:t>minutes </a:t>
            </a:r>
            <a:endParaRPr lang="fr-FR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 autoUpdateAnimBg="0"/>
      <p:bldP spid="179208" grpId="0" animBg="1" autoUpdateAnimBg="0"/>
      <p:bldP spid="19" grpId="0" autoUpdateAnimBg="0"/>
      <p:bldP spid="2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419225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dirty="0" smtClean="0">
                <a:solidFill>
                  <a:schemeClr val="hlink"/>
                </a:solidFill>
              </a:rPr>
              <a:t>Epreuves pour l’enseignement général </a:t>
            </a:r>
            <a:r>
              <a:rPr lang="fr-FR" sz="2800" dirty="0" smtClean="0">
                <a:solidFill>
                  <a:schemeClr val="hlink"/>
                </a:solidFill>
                <a:effectLst/>
              </a:rPr>
              <a:t>(coefficients </a:t>
            </a:r>
            <a:r>
              <a:rPr lang="fr-FR" sz="2800" dirty="0" smtClean="0">
                <a:solidFill>
                  <a:schemeClr val="hlink"/>
                </a:solidFill>
                <a:effectLst/>
              </a:rPr>
              <a:t>16)</a:t>
            </a:r>
            <a:endParaRPr lang="fr-FR" sz="2800" dirty="0" smtClean="0">
              <a:solidFill>
                <a:schemeClr val="hlink"/>
              </a:solidFill>
              <a:effectLst/>
            </a:endParaRP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251520" y="1916832"/>
            <a:ext cx="813690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Arial" charset="0"/>
              </a:rPr>
              <a:t>E1 </a:t>
            </a:r>
            <a:r>
              <a:rPr lang="fr-FR" sz="2400" b="1" dirty="0" smtClean="0">
                <a:latin typeface="Arial" charset="0"/>
              </a:rPr>
              <a:t>: Cultures générales et expression, coefficient 7</a:t>
            </a:r>
            <a:endParaRPr lang="fr-FR" sz="2400" b="1" dirty="0">
              <a:latin typeface="Arial" charset="0"/>
            </a:endParaRPr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395536" y="3717032"/>
            <a:ext cx="79928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400" b="1" dirty="0" smtClean="0">
                <a:solidFill>
                  <a:srgbClr val="FF0000"/>
                </a:solidFill>
                <a:latin typeface="Arial" charset="0"/>
              </a:rPr>
              <a:t>E2</a:t>
            </a:r>
            <a:r>
              <a:rPr lang="fr-FR" sz="2400" b="1" dirty="0" smtClean="0">
                <a:latin typeface="Arial" charset="0"/>
              </a:rPr>
              <a:t> : Mathématiques appliquées, coefficient 3</a:t>
            </a:r>
            <a:endParaRPr lang="fr-FR" sz="2400" b="1" dirty="0">
              <a:latin typeface="Arial" charset="0"/>
            </a:endParaRPr>
          </a:p>
        </p:txBody>
      </p:sp>
      <p:sp>
        <p:nvSpPr>
          <p:cNvPr id="181257" name="Rectangle 9"/>
          <p:cNvSpPr>
            <a:spLocks noChangeArrowheads="1"/>
          </p:cNvSpPr>
          <p:nvPr/>
        </p:nvSpPr>
        <p:spPr bwMode="auto">
          <a:xfrm>
            <a:off x="684213" y="188640"/>
            <a:ext cx="7632700" cy="15319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fr-FR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611188" y="6453188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67544" y="242088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2"/>
                </a:solidFill>
              </a:rPr>
              <a:t>Sous épreuve écrite E 11 : Culture générale et expression, </a:t>
            </a:r>
            <a:r>
              <a:rPr lang="fr-FR" dirty="0" smtClean="0">
                <a:solidFill>
                  <a:srgbClr val="FF0000"/>
                </a:solidFill>
              </a:rPr>
              <a:t>coefficient 4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55576" y="299695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2"/>
                </a:solidFill>
              </a:rPr>
              <a:t>Sous épreuve orale E 12 : Langue vivante étrangère obligatoire (anglais), </a:t>
            </a:r>
            <a:r>
              <a:rPr lang="fr-FR" dirty="0" smtClean="0">
                <a:solidFill>
                  <a:srgbClr val="FF0000"/>
                </a:solidFill>
              </a:rPr>
              <a:t>coefficient 3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071538" y="428625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2"/>
                </a:solidFill>
              </a:rPr>
              <a:t>Contrôle continu de formation (CCF) : 2 </a:t>
            </a:r>
            <a:r>
              <a:rPr lang="fr-FR" dirty="0" smtClean="0">
                <a:solidFill>
                  <a:schemeClr val="bg2"/>
                </a:solidFill>
              </a:rPr>
              <a:t>situations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28596" y="485776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E3</a:t>
            </a:r>
            <a:r>
              <a:rPr lang="fr-FR" sz="2400" b="1" dirty="0">
                <a:latin typeface="Arial" charset="0"/>
              </a:rPr>
              <a:t> : </a:t>
            </a:r>
            <a:r>
              <a:rPr lang="fr-FR" sz="2400" b="1" dirty="0" smtClean="0">
                <a:latin typeface="Arial" charset="0"/>
              </a:rPr>
              <a:t>C E J M, </a:t>
            </a:r>
            <a:r>
              <a:rPr lang="fr-FR" sz="2400" b="1" dirty="0" smtClean="0">
                <a:latin typeface="Arial" charset="0"/>
              </a:rPr>
              <a:t>coefficient </a:t>
            </a:r>
            <a:r>
              <a:rPr lang="fr-FR" sz="2400" b="1" dirty="0" smtClean="0">
                <a:latin typeface="Arial" charset="0"/>
              </a:rPr>
              <a:t>6</a:t>
            </a:r>
            <a:endParaRPr lang="fr-FR" sz="2400" b="1" dirty="0">
              <a:latin typeface="Arial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85786" y="5429264"/>
            <a:ext cx="749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2"/>
                </a:solidFill>
              </a:rPr>
              <a:t>E</a:t>
            </a:r>
            <a:r>
              <a:rPr lang="fr-FR" dirty="0" smtClean="0">
                <a:solidFill>
                  <a:schemeClr val="bg2"/>
                </a:solidFill>
              </a:rPr>
              <a:t>preuve écrite </a:t>
            </a:r>
            <a:r>
              <a:rPr lang="fr-FR" dirty="0" smtClean="0">
                <a:solidFill>
                  <a:schemeClr val="bg2"/>
                </a:solidFill>
              </a:rPr>
              <a:t>4 heures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3" grpId="0" autoUpdateAnimBg="0"/>
      <p:bldP spid="181255" grpId="0" autoUpdateAnimBg="0"/>
      <p:bldP spid="181257" grpId="0" animBg="1" autoUpdateAnimBg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900113" y="836613"/>
            <a:ext cx="47529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defRPr/>
            </a:pPr>
            <a:r>
              <a:rPr lang="fr-FR" sz="4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Vous appréciez...</a:t>
            </a:r>
            <a:endParaRPr lang="fr-FR" sz="6000" b="1" dirty="0">
              <a:latin typeface="Monotype Corsiva" pitchFamily="66" charset="0"/>
            </a:endParaRPr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838200" y="3657600"/>
            <a:ext cx="54927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 TRAVAIL EN ÉQUIPE</a:t>
            </a:r>
            <a:endParaRPr lang="fr-FR" sz="4400" b="1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2843213" y="2133600"/>
            <a:ext cx="42481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 ’INFORMATIQUE</a:t>
            </a:r>
            <a:endParaRPr lang="fr-FR" sz="4400" b="1" dirty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3708400" y="4941888"/>
            <a:ext cx="34861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LES CHIFFRES</a:t>
            </a:r>
            <a:endParaRPr lang="fr-FR" sz="4400" b="1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971600" y="6309320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1331913" y="765175"/>
            <a:ext cx="41036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fr-FR" sz="4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Vous avez …</a:t>
            </a: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468313" y="3141663"/>
            <a:ext cx="7391400" cy="1079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defRPr/>
            </a:pPr>
            <a:r>
              <a:rPr lang="fr-FR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 volonté d ’adapter en permanence vos connaissances</a:t>
            </a:r>
            <a:endParaRPr lang="fr-FR" sz="28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271463" y="2209800"/>
            <a:ext cx="4486275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2800" b="1" dirty="0">
                <a:latin typeface="Comic Sans MS" pitchFamily="66" charset="0"/>
              </a:rPr>
              <a:t> </a:t>
            </a:r>
            <a:r>
              <a:rPr lang="fr-FR" sz="3600" b="1" dirty="0">
                <a:latin typeface="+mj-lt"/>
              </a:rPr>
              <a:t>L</a:t>
            </a:r>
            <a:r>
              <a:rPr lang="fr-FR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 ’esprit d ’analyse</a:t>
            </a: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1692275" y="4508500"/>
            <a:ext cx="5853113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 sens de l ’organisation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248400" y="6096000"/>
            <a:ext cx="990600" cy="0"/>
          </a:xfrm>
          <a:prstGeom prst="line">
            <a:avLst/>
          </a:prstGeom>
          <a:noFill/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611188" y="6453188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6838950" cy="731838"/>
          </a:xfrm>
        </p:spPr>
        <p:txBody>
          <a:bodyPr/>
          <a:lstStyle/>
          <a:p>
            <a:pPr eaLnBrk="1" hangingPunct="1">
              <a:defRPr/>
            </a:pPr>
            <a:r>
              <a:rPr lang="fr-FR" sz="4000" b="1" smtClean="0">
                <a:solidFill>
                  <a:schemeClr val="folHlink"/>
                </a:solidFill>
              </a:rPr>
              <a:t>Vous souhaitez...</a:t>
            </a:r>
            <a:r>
              <a:rPr lang="fr-FR" sz="4000" b="1" smtClean="0">
                <a:solidFill>
                  <a:schemeClr val="tx1"/>
                </a:solidFill>
                <a:effectLst/>
              </a:rPr>
              <a:t/>
            </a:r>
            <a:br>
              <a:rPr lang="fr-FR" sz="4000" b="1" smtClean="0">
                <a:solidFill>
                  <a:schemeClr val="tx1"/>
                </a:solidFill>
                <a:effectLst/>
              </a:rPr>
            </a:br>
            <a:endParaRPr lang="fr-FR" sz="4000" b="1" smtClean="0">
              <a:solidFill>
                <a:schemeClr val="tx1"/>
              </a:solidFill>
              <a:effectLst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7772400" cy="4537075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sz="2400" b="1" smtClean="0"/>
              <a:t>Une formation diplômante et reconnue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fr-FR" sz="24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sz="2400" b="1" smtClean="0"/>
              <a:t>Une insertion professionnelle rapide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fr-FR" sz="24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sz="2400" b="1" smtClean="0"/>
              <a:t>Un large panorama d’emplois dans des secteurs variés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sz="2400" b="1" smtClean="0"/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sz="2400" b="1" smtClean="0"/>
              <a:t>Une évolution vers des postes de responsabilité après quelques années d’expérience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fr-FR" sz="2400" b="1" smtClean="0"/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b="1" u="sng" smtClean="0">
                <a:solidFill>
                  <a:schemeClr val="hlink"/>
                </a:solidFill>
              </a:rPr>
              <a:t>mais aussi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fr-FR" sz="2000" b="1" u="sng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sz="2400" b="1" smtClean="0"/>
              <a:t>La possibilité de poursuites d’études vers de nombreuses spécialisations de BAC +3 à BAC +8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fr-FR" sz="2400" b="1" smtClean="0"/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611188" y="6453188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748712" cy="1800225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>
                <a:solidFill>
                  <a:srgbClr val="FF6600"/>
                </a:solidFill>
              </a:rPr>
              <a:t/>
            </a:r>
            <a:br>
              <a:rPr lang="fr-FR" sz="2800" b="1" dirty="0" smtClean="0">
                <a:solidFill>
                  <a:srgbClr val="FF6600"/>
                </a:solidFill>
              </a:rPr>
            </a:br>
            <a:r>
              <a:rPr lang="fr-FR" sz="2800" b="1" dirty="0" smtClean="0">
                <a:solidFill>
                  <a:srgbClr val="FF6600"/>
                </a:solidFill>
              </a:rPr>
              <a:t/>
            </a:r>
            <a:br>
              <a:rPr lang="fr-FR" sz="2800" b="1" dirty="0" smtClean="0">
                <a:solidFill>
                  <a:srgbClr val="FF6600"/>
                </a:solidFill>
              </a:rPr>
            </a:br>
            <a:r>
              <a:rPr lang="fr-FR" sz="2800" b="1" dirty="0" smtClean="0">
                <a:solidFill>
                  <a:srgbClr val="FF6600"/>
                </a:solidFill>
              </a:rPr>
              <a:t/>
            </a:r>
            <a:br>
              <a:rPr lang="fr-FR" sz="2800" b="1" dirty="0" smtClean="0">
                <a:solidFill>
                  <a:srgbClr val="FF6600"/>
                </a:solidFill>
              </a:rPr>
            </a:br>
            <a:r>
              <a:rPr lang="fr-FR" sz="5400" b="1" dirty="0" smtClean="0">
                <a:solidFill>
                  <a:srgbClr val="FF6600"/>
                </a:solidFill>
              </a:rPr>
              <a:t>B.T.S   C.G.</a:t>
            </a:r>
            <a:br>
              <a:rPr lang="fr-FR" sz="5400" b="1" dirty="0" smtClean="0">
                <a:solidFill>
                  <a:srgbClr val="FF6600"/>
                </a:solidFill>
              </a:rPr>
            </a:br>
            <a:r>
              <a:rPr lang="fr-FR" sz="2800" b="1" dirty="0" smtClean="0">
                <a:solidFill>
                  <a:srgbClr val="FF6600"/>
                </a:solidFill>
              </a:rPr>
              <a:t>Comptabilité et Gestion</a:t>
            </a:r>
            <a:br>
              <a:rPr lang="fr-FR" sz="2800" b="1" dirty="0" smtClean="0">
                <a:solidFill>
                  <a:srgbClr val="FF6600"/>
                </a:solidFill>
              </a:rPr>
            </a:br>
            <a:r>
              <a:rPr lang="fr-FR" sz="2800" b="1" dirty="0" smtClean="0">
                <a:solidFill>
                  <a:srgbClr val="FF6600"/>
                </a:solidFill>
              </a:rPr>
              <a:t/>
            </a:r>
            <a:br>
              <a:rPr lang="fr-FR" sz="2800" b="1" dirty="0" smtClean="0">
                <a:solidFill>
                  <a:srgbClr val="FF6600"/>
                </a:solidFill>
              </a:rPr>
            </a:br>
            <a:r>
              <a:rPr lang="fr-FR" sz="2800" b="1" dirty="0" smtClean="0">
                <a:solidFill>
                  <a:srgbClr val="FF6600"/>
                </a:solidFill>
              </a:rPr>
              <a:t> </a:t>
            </a:r>
            <a:r>
              <a:rPr lang="fr-FR" sz="6000" b="1" dirty="0" smtClean="0">
                <a:solidFill>
                  <a:srgbClr val="FF6600"/>
                </a:solidFill>
              </a:rPr>
              <a:t/>
            </a:r>
            <a:br>
              <a:rPr lang="fr-FR" sz="6000" b="1" dirty="0" smtClean="0">
                <a:solidFill>
                  <a:srgbClr val="FF6600"/>
                </a:solidFill>
              </a:rPr>
            </a:br>
            <a:r>
              <a:rPr lang="fr-FR" sz="4000" b="1" dirty="0" smtClean="0">
                <a:solidFill>
                  <a:srgbClr val="FF6600"/>
                </a:solidFill>
              </a:rPr>
              <a:t/>
            </a:r>
            <a:br>
              <a:rPr lang="fr-FR" sz="4000" b="1" dirty="0" smtClean="0">
                <a:solidFill>
                  <a:srgbClr val="FF6600"/>
                </a:solidFill>
              </a:rPr>
            </a:br>
            <a:r>
              <a:rPr lang="fr-FR" b="1" dirty="0" smtClean="0">
                <a:solidFill>
                  <a:srgbClr val="FF6600"/>
                </a:solidFill>
              </a:rPr>
              <a:t>2 ANNÉES ENRICHISSANTES…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84213" y="476250"/>
            <a:ext cx="7991475" cy="16573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2124075" y="4149725"/>
            <a:ext cx="5407025" cy="1160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 Une formation appréciée par </a:t>
            </a:r>
          </a:p>
          <a:p>
            <a:pPr>
              <a:spcBef>
                <a:spcPct val="50000"/>
              </a:spcBef>
              <a:defRPr/>
            </a:pPr>
            <a:r>
              <a:rPr lang="fr-FR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les professionnels »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611188" y="6453188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611188" y="1773238"/>
            <a:ext cx="7315200" cy="6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fr-FR" sz="2800" b="1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fr-FR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fr-FR" sz="2800" b="1" dirty="0">
                <a:solidFill>
                  <a:srgbClr val="FF6600"/>
                </a:solidFill>
                <a:latin typeface="Arial" charset="0"/>
              </a:rPr>
              <a:t>Un enseignement </a:t>
            </a:r>
            <a:r>
              <a:rPr lang="fr-FR" sz="2800" b="1" u="sng" dirty="0">
                <a:solidFill>
                  <a:srgbClr val="FF6600"/>
                </a:solidFill>
                <a:latin typeface="Arial" charset="0"/>
              </a:rPr>
              <a:t>général</a:t>
            </a:r>
            <a:r>
              <a:rPr lang="fr-FR" sz="2800" b="1" dirty="0">
                <a:solidFill>
                  <a:srgbClr val="FF6600"/>
                </a:solidFill>
                <a:latin typeface="Arial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fr-FR" sz="2800" b="1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3635375" y="4292600"/>
            <a:ext cx="440213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2800" b="1" dirty="0">
                <a:solidFill>
                  <a:srgbClr val="FF6600"/>
                </a:solidFill>
                <a:latin typeface="Arial" charset="0"/>
              </a:rPr>
              <a:t>Des stages en entreprise</a:t>
            </a: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1908175" y="3284538"/>
            <a:ext cx="5684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2800" b="1" dirty="0">
                <a:solidFill>
                  <a:srgbClr val="FF6600"/>
                </a:solidFill>
                <a:latin typeface="Arial" charset="0"/>
              </a:rPr>
              <a:t>Un enseignement </a:t>
            </a:r>
            <a:r>
              <a:rPr lang="fr-FR" sz="2800" b="1" u="sng" dirty="0">
                <a:solidFill>
                  <a:srgbClr val="FF6600"/>
                </a:solidFill>
                <a:latin typeface="Arial" charset="0"/>
              </a:rPr>
              <a:t>technologique</a:t>
            </a:r>
          </a:p>
        </p:txBody>
      </p:sp>
      <p:sp>
        <p:nvSpPr>
          <p:cNvPr id="144389" name="Line 5"/>
          <p:cNvSpPr>
            <a:spLocks noChangeShapeType="1"/>
          </p:cNvSpPr>
          <p:nvPr/>
        </p:nvSpPr>
        <p:spPr bwMode="auto">
          <a:xfrm>
            <a:off x="6858000" y="6400800"/>
            <a:ext cx="762000" cy="0"/>
          </a:xfrm>
          <a:prstGeom prst="line">
            <a:avLst/>
          </a:prstGeom>
          <a:noFill/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611188" y="6453188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971550" y="115888"/>
            <a:ext cx="64801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B.T.S   C.G</a:t>
            </a:r>
            <a:r>
              <a:rPr lang="fr-FR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fr-FR" sz="2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fr-FR" sz="2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fr-FR" sz="2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Comptabilité et Gestion</a:t>
            </a:r>
            <a:br>
              <a:rPr lang="fr-FR" sz="2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fr-FR" sz="2400" b="1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utoUpdateAnimBg="0"/>
      <p:bldP spid="144387" grpId="0" autoUpdateAnimBg="0"/>
      <p:bldP spid="144388" grpId="0" autoUpdateAnimBg="0"/>
      <p:bldP spid="1443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1136650" y="193675"/>
            <a:ext cx="7612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fr-FR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ENSEIGNEMENT GÉNÉRAL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84213" y="260350"/>
            <a:ext cx="7993062" cy="7127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990600" y="1371600"/>
            <a:ext cx="7848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buFont typeface="Monotype Sorts" pitchFamily="2" charset="2"/>
              <a:buChar char="q"/>
              <a:defRPr/>
            </a:pPr>
            <a:r>
              <a:rPr lang="fr-FR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Expression et culture française</a:t>
            </a:r>
            <a:endParaRPr lang="fr-FR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1371600" y="2209800"/>
            <a:ext cx="5863015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buFont typeface="Monotype Sorts" pitchFamily="2" charset="2"/>
              <a:buChar char="q"/>
              <a:defRPr/>
            </a:pPr>
            <a:r>
              <a:rPr lang="fr-FR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Langue </a:t>
            </a:r>
            <a:r>
              <a:rPr lang="fr-FR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vivante Anglais</a:t>
            </a:r>
            <a:endParaRPr lang="fr-FR" sz="3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2555875" y="3933825"/>
            <a:ext cx="40052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Char char="q"/>
              <a:defRPr/>
            </a:pPr>
            <a:r>
              <a:rPr lang="fr-FR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fr-FR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CEJM</a:t>
            </a:r>
            <a:endParaRPr lang="fr-FR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>
            <a:off x="755576" y="4797152"/>
            <a:ext cx="7593745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Culture Economique Juridique Managériale</a:t>
            </a:r>
            <a:endParaRPr lang="fr-FR" sz="28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6441" name="Rectangle 9"/>
          <p:cNvSpPr>
            <a:spLocks noChangeArrowheads="1"/>
          </p:cNvSpPr>
          <p:nvPr/>
        </p:nvSpPr>
        <p:spPr bwMode="auto">
          <a:xfrm>
            <a:off x="1981200" y="3048000"/>
            <a:ext cx="40465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 </a:t>
            </a:r>
            <a:r>
              <a:rPr lang="fr-FR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Mathématiques</a:t>
            </a:r>
          </a:p>
        </p:txBody>
      </p:sp>
      <p:sp>
        <p:nvSpPr>
          <p:cNvPr id="146442" name="Text Box 10"/>
          <p:cNvSpPr txBox="1">
            <a:spLocks noChangeArrowheads="1"/>
          </p:cNvSpPr>
          <p:nvPr/>
        </p:nvSpPr>
        <p:spPr bwMode="auto">
          <a:xfrm>
            <a:off x="611188" y="6453188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71600"/>
            <a:ext cx="7772400" cy="2057400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b="1" dirty="0" smtClean="0">
                <a:solidFill>
                  <a:srgbClr val="FF6600"/>
                </a:solidFill>
              </a:rPr>
              <a:t>L ’ENSEIGNEMENT TECHNOLOGIQUE </a:t>
            </a:r>
            <a:br>
              <a:rPr lang="fr-FR" sz="3600" b="1" dirty="0" smtClean="0">
                <a:solidFill>
                  <a:srgbClr val="FF6600"/>
                </a:solidFill>
              </a:rPr>
            </a:br>
            <a:r>
              <a:rPr lang="fr-FR" sz="3600" b="1" dirty="0" smtClean="0">
                <a:solidFill>
                  <a:srgbClr val="FF6600"/>
                </a:solidFill>
              </a:rPr>
              <a:t>EN BTS CG</a:t>
            </a:r>
            <a:endParaRPr lang="fr-FR" sz="3600" b="1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01688" y="1247775"/>
            <a:ext cx="75438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2219325" y="3933825"/>
            <a:ext cx="4729163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40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 </a:t>
            </a:r>
            <a:r>
              <a:rPr lang="fr-FR" sz="40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processus</a:t>
            </a:r>
            <a:r>
              <a:rPr lang="fr-FR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:</a:t>
            </a:r>
          </a:p>
          <a:p>
            <a:pPr>
              <a:defRPr/>
            </a:pPr>
            <a:r>
              <a:rPr lang="fr-FR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P1  à  </a:t>
            </a:r>
            <a:r>
              <a:rPr lang="fr-FR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P7</a:t>
            </a:r>
            <a:endParaRPr lang="fr-FR" sz="4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611188" y="6453188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Lycée Jean-Jacques ROUSSEAU MONTMORENCY</a:t>
            </a: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Enseignements de comptabilité et de fiscalité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642938" y="2071688"/>
            <a:ext cx="7772400" cy="857246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sz="1800" kern="1200" dirty="0" smtClean="0">
                <a:solidFill>
                  <a:srgbClr val="FF0000"/>
                </a:solidFill>
                <a:latin typeface="Arial" charset="0"/>
              </a:rPr>
              <a:t>PROCESSUS 1 :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1600" b="1" dirty="0" smtClean="0">
                <a:solidFill>
                  <a:srgbClr val="000000"/>
                </a:solidFill>
                <a:latin typeface="Arial" charset="0"/>
              </a:rPr>
              <a:t>CONTRÔLE ET TRAITEMENT COMPTABLE DES OPÉRATIONS COMMERCIALES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dirty="0" smtClean="0">
              <a:solidFill>
                <a:schemeClr val="folHlink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b="1" dirty="0" smtClean="0">
              <a:solidFill>
                <a:schemeClr val="folHlink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b="1" dirty="0" smtClean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b="1" dirty="0" smtClean="0">
              <a:solidFill>
                <a:schemeClr val="folHlink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b="1" dirty="0" smtClean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b="1" dirty="0" smtClean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b="1" dirty="0" smtClean="0">
              <a:solidFill>
                <a:schemeClr val="folHlink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None/>
            </a:pPr>
            <a:endParaRPr lang="fr-FR" sz="1600" b="1" dirty="0" smtClean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None/>
            </a:pPr>
            <a:endParaRPr lang="fr-FR" sz="1600" b="1" dirty="0" smtClean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None/>
            </a:pPr>
            <a:endParaRPr lang="fr-FR" sz="1600" b="1" dirty="0" smtClean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None/>
            </a:pPr>
            <a:endParaRPr lang="fr-FR" sz="1600" b="1" dirty="0" smtClean="0">
              <a:solidFill>
                <a:srgbClr val="FF000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fr-FR" sz="1600" b="1" dirty="0" smtClean="0">
                <a:solidFill>
                  <a:schemeClr val="folHlink"/>
                </a:solidFill>
              </a:rPr>
              <a:t/>
            </a:r>
            <a:br>
              <a:rPr lang="fr-FR" sz="1600" b="1" dirty="0" smtClean="0">
                <a:solidFill>
                  <a:schemeClr val="folHlink"/>
                </a:solidFill>
              </a:rPr>
            </a:br>
            <a:endParaRPr lang="fr-FR" sz="1600" b="1" dirty="0" smtClean="0">
              <a:solidFill>
                <a:schemeClr val="bg2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None/>
            </a:pPr>
            <a:endParaRPr lang="fr-FR" sz="1600" b="1" dirty="0" smtClean="0">
              <a:solidFill>
                <a:schemeClr val="bg2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None/>
            </a:pPr>
            <a:endParaRPr lang="fr-FR" sz="1600" b="1" dirty="0" smtClean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714348" y="3000372"/>
            <a:ext cx="7715304" cy="571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dirty="0" smtClean="0">
                <a:solidFill>
                  <a:srgbClr val="FF0000"/>
                </a:solidFill>
                <a:latin typeface="Arial" charset="0"/>
              </a:rPr>
              <a:t>PROCESSUS 2 :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fr-FR" sz="1600" b="1" dirty="0" smtClean="0">
                <a:solidFill>
                  <a:schemeClr val="bg2"/>
                </a:solidFill>
                <a:latin typeface="Arial" charset="0"/>
              </a:rPr>
              <a:t>CONTRÔLE ET PRODUCTION DE L’INFORMATION FINANCIERE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928662" y="3571876"/>
            <a:ext cx="7772400" cy="857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1600" b="0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endParaRPr lang="fr-FR" sz="1600" b="1" kern="0" dirty="0" smtClean="0">
              <a:solidFill>
                <a:srgbClr val="FF0000"/>
              </a:solidFill>
              <a:latin typeface="Arial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endParaRPr lang="fr-FR" sz="1600" b="1" kern="0" dirty="0" smtClean="0">
              <a:solidFill>
                <a:srgbClr val="FF0000"/>
              </a:solidFill>
              <a:latin typeface="Arial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endParaRPr lang="fr-FR" sz="1600" b="1" kern="0" dirty="0" smtClean="0">
              <a:solidFill>
                <a:schemeClr val="folHlink"/>
              </a:solidFill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fr-FR" sz="1600" b="0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14348" y="3786190"/>
            <a:ext cx="771530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dirty="0" smtClean="0">
                <a:solidFill>
                  <a:srgbClr val="FF0000"/>
                </a:solidFill>
                <a:latin typeface="Arial" charset="0"/>
              </a:rPr>
              <a:t>PROCESSUS 3:</a:t>
            </a:r>
          </a:p>
          <a:p>
            <a:pPr lvl="0">
              <a:lnSpc>
                <a:spcPct val="90000"/>
              </a:lnSpc>
            </a:pPr>
            <a:r>
              <a:rPr lang="fr-FR" b="1" kern="0" dirty="0" smtClean="0">
                <a:solidFill>
                  <a:schemeClr val="bg2"/>
                </a:solidFill>
                <a:latin typeface="Arial" charset="0"/>
              </a:rPr>
              <a:t>GESTION DES OBLIGATIONS FISCALES</a:t>
            </a:r>
            <a:endParaRPr lang="fr-FR" sz="1600" b="1" dirty="0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57290" y="4572008"/>
            <a:ext cx="635798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dirty="0" smtClean="0">
                <a:solidFill>
                  <a:srgbClr val="FF0000"/>
                </a:solidFill>
                <a:latin typeface="Arial" charset="0"/>
              </a:rPr>
              <a:t>PROCESSUS  4 : </a:t>
            </a:r>
          </a:p>
          <a:p>
            <a:pPr>
              <a:lnSpc>
                <a:spcPct val="90000"/>
              </a:lnSpc>
            </a:pPr>
            <a:r>
              <a:rPr lang="fr-FR" b="1" dirty="0" smtClean="0">
                <a:solidFill>
                  <a:schemeClr val="bg2"/>
                </a:solidFill>
                <a:latin typeface="Arial" charset="0"/>
              </a:rPr>
              <a:t>GESTION DES RELATIONS SOCIALES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428728" y="5357826"/>
            <a:ext cx="635798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dirty="0" smtClean="0">
                <a:solidFill>
                  <a:srgbClr val="FF0000"/>
                </a:solidFill>
                <a:latin typeface="Arial" charset="0"/>
              </a:rPr>
              <a:t>PROCESSUS 5 : </a:t>
            </a:r>
          </a:p>
          <a:p>
            <a:pPr>
              <a:lnSpc>
                <a:spcPct val="90000"/>
              </a:lnSpc>
            </a:pPr>
            <a:r>
              <a:rPr lang="fr-FR" b="1" dirty="0" smtClean="0">
                <a:solidFill>
                  <a:schemeClr val="bg2"/>
                </a:solidFill>
                <a:latin typeface="Arial" charset="0"/>
              </a:rPr>
              <a:t>ANALYSE ET PREVISION DE L’ACTIVITE</a:t>
            </a: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  <p:bldP spid="5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Essor">
  <a:themeElements>
    <a:clrScheme name="Essor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Essor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ssor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or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o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or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or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893</TotalTime>
  <Words>488</Words>
  <Application>Microsoft Office PowerPoint</Application>
  <PresentationFormat>Affichage à l'écran (4:3)</PresentationFormat>
  <Paragraphs>150</Paragraphs>
  <Slides>16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Essor</vt:lpstr>
      <vt:lpstr>Diapositive 1</vt:lpstr>
      <vt:lpstr>Diapositive 2</vt:lpstr>
      <vt:lpstr>Diapositive 3</vt:lpstr>
      <vt:lpstr>Vous souhaitez... </vt:lpstr>
      <vt:lpstr>   B.T.S   C.G. Comptabilité et Gestion     2 ANNÉES ENRICHISSANTES…</vt:lpstr>
      <vt:lpstr>Diapositive 6</vt:lpstr>
      <vt:lpstr>Diapositive 7</vt:lpstr>
      <vt:lpstr>L ’ENSEIGNEMENT TECHNOLOGIQUE  EN BTS CG</vt:lpstr>
      <vt:lpstr>Enseignements de comptabilité et de fiscalité</vt:lpstr>
      <vt:lpstr>Enseignements de gestion et informatique</vt:lpstr>
      <vt:lpstr>LES APS : ACTIVITÉS PROFESSIONNELLES DE SYNTHÈSE</vt:lpstr>
      <vt:lpstr>LES STAGES EN ENTREPRISE</vt:lpstr>
      <vt:lpstr>Diapositive 13</vt:lpstr>
      <vt:lpstr>QUELLES ÉPREUVES À L’EXAMEN ?</vt:lpstr>
      <vt:lpstr>Epreuves pour l’enseignement technologique (coefficients 23)</vt:lpstr>
      <vt:lpstr>Epreuves pour l’enseignement général (coefficients 16)</vt:lpstr>
    </vt:vector>
  </TitlesOfParts>
  <Company>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Lycée Jean-Jacques ROUSSEAU MONTMORENCY</dc:title>
  <dc:creator>Yves LAMARRE</dc:creator>
  <cp:lastModifiedBy>admin1</cp:lastModifiedBy>
  <cp:revision>74</cp:revision>
  <dcterms:created xsi:type="dcterms:W3CDTF">2007-01-23T16:13:11Z</dcterms:created>
  <dcterms:modified xsi:type="dcterms:W3CDTF">2020-02-26T15:58:29Z</dcterms:modified>
</cp:coreProperties>
</file>