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sldIdLst>
    <p:sldId id="299" r:id="rId2"/>
    <p:sldId id="300" r:id="rId3"/>
    <p:sldId id="301" r:id="rId4"/>
    <p:sldId id="302" r:id="rId5"/>
    <p:sldId id="303" r:id="rId6"/>
    <p:sldId id="304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99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6" autoAdjust="0"/>
    <p:restoredTop sz="91954" autoAdjust="0"/>
  </p:normalViewPr>
  <p:slideViewPr>
    <p:cSldViewPr>
      <p:cViewPr>
        <p:scale>
          <a:sx n="66" d="100"/>
          <a:sy n="66" d="100"/>
        </p:scale>
        <p:origin x="-157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61C333-94CD-476E-BDF2-EB18D00281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4C70D-39E3-49F6-AEA7-910AEB4F94BC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538" y="4343400"/>
            <a:ext cx="4608512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3D765-947E-4662-9FD8-2EC401DBC408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538" y="4343400"/>
            <a:ext cx="4608512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C1467-BA6A-4208-8E96-1A321E5CE21D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538" y="4343400"/>
            <a:ext cx="4608512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3E005-0C9C-44E3-9680-CC388FD5BEAE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538" y="4343400"/>
            <a:ext cx="4608512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DC6E7-0209-4176-A23E-A022A990EE07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538" y="4343400"/>
            <a:ext cx="4608512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DB030-0027-472E-9F42-D8816CCB3CC2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5538" y="4343400"/>
            <a:ext cx="4608512" cy="4114800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966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966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AB0A-B8C6-4450-B72E-23D9CD22E9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 advTm="10000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21EEA-1DE5-419F-9D36-57890F57DA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16842-E93A-46E0-89EC-C0913EE4F9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BC04-4524-48BA-BD6A-7DA62F15A5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DE5C5-403F-4EA7-A2B8-06B0F9685C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80156-DB3D-48E4-A6AF-6BBA5D2A16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290D8-A54D-4459-9116-5C2CAAE02F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C4969-0C36-4813-80AF-099BC7241D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49BD7-20D9-4A3C-99DB-C5F5302311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B565-FEC7-4667-9056-06C3AF8CAF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6EAF-5727-4AA9-BB8F-D0B2F024E4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  <p:transition spd="med" advTm="1000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AEF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CC121A6-436D-4DF0-A50B-2AD97A57493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955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1955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1955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955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955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955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955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1955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955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955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955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956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spd="med" advTm="1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5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5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5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95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5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5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8" grpId="0"/>
      <p:bldP spid="1955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955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955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955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955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5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955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765175"/>
            <a:ext cx="7488238" cy="609600"/>
          </a:xfrm>
          <a:noFill/>
        </p:spPr>
        <p:txBody>
          <a:bodyPr/>
          <a:lstStyle/>
          <a:p>
            <a:pPr eaLnBrk="1" hangingPunct="1"/>
            <a:r>
              <a:rPr lang="fr-FR" sz="3600" smtClean="0">
                <a:solidFill>
                  <a:srgbClr val="FF0000"/>
                </a:solidFill>
              </a:rPr>
              <a:t>EXAMENS COMPTABLES ET LMD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843213" y="3357563"/>
            <a:ext cx="830262" cy="6000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2B568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3780" name="Oval 4"/>
          <p:cNvSpPr>
            <a:spLocks noChangeArrowheads="1"/>
          </p:cNvSpPr>
          <p:nvPr/>
        </p:nvSpPr>
        <p:spPr bwMode="auto">
          <a:xfrm>
            <a:off x="468313" y="2636838"/>
            <a:ext cx="2209800" cy="2057400"/>
          </a:xfrm>
          <a:prstGeom prst="ellipse">
            <a:avLst/>
          </a:prstGeom>
          <a:solidFill>
            <a:schemeClr val="bg1"/>
          </a:solidFill>
          <a:ln w="57150" cmpd="thinThick">
            <a:solidFill>
              <a:srgbClr val="2B5681"/>
            </a:solidFill>
            <a:round/>
            <a:headEnd/>
            <a:tailEnd/>
          </a:ln>
          <a:effectLst>
            <a:outerShdw dist="107763" dir="13500000" algn="ctr" rotWithShape="0">
              <a:srgbClr val="2B5681"/>
            </a:outerShdw>
          </a:effectLst>
        </p:spPr>
        <p:txBody>
          <a:bodyPr lIns="126000" tIns="82800" rIns="126000" bIns="82800" anchor="ctr"/>
          <a:lstStyle/>
          <a:p>
            <a:pPr algn="ctr">
              <a:defRPr/>
            </a:pPr>
            <a:r>
              <a:rPr lang="fr-FR" sz="2000">
                <a:latin typeface="Arial Unicode MS" pitchFamily="34" charset="-128"/>
              </a:rPr>
              <a:t>Le schéma LMD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3492500" y="1557338"/>
            <a:ext cx="5472113" cy="1214437"/>
          </a:xfrm>
          <a:prstGeom prst="rect">
            <a:avLst/>
          </a:prstGeom>
          <a:solidFill>
            <a:schemeClr val="bg1"/>
          </a:solidFill>
          <a:ln w="9525">
            <a:solidFill>
              <a:srgbClr val="2B5681"/>
            </a:solidFill>
            <a:miter lim="800000"/>
            <a:headEnd/>
            <a:tailEnd/>
          </a:ln>
        </p:spPr>
        <p:txBody>
          <a:bodyPr lIns="126000" tIns="82800" rIns="54000" bIns="82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>
                <a:solidFill>
                  <a:srgbClr val="2B5681"/>
                </a:solidFill>
                <a:latin typeface="Arial" charset="0"/>
                <a:cs typeface="Arial" charset="0"/>
              </a:rPr>
              <a:t>Un diplôme à BAC + 3 </a:t>
            </a:r>
            <a:r>
              <a:rPr lang="fr-FR" sz="2000" dirty="0">
                <a:solidFill>
                  <a:srgbClr val="2B5681"/>
                </a:solidFill>
                <a:latin typeface="Arial" charset="0"/>
                <a:cs typeface="Arial" charset="0"/>
              </a:rPr>
              <a:t>(</a:t>
            </a:r>
            <a:r>
              <a:rPr 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niveau Licence</a:t>
            </a:r>
            <a:r>
              <a:rPr lang="fr-FR" sz="2000" dirty="0">
                <a:solidFill>
                  <a:srgbClr val="2B5681"/>
                </a:solidFill>
                <a:latin typeface="Arial" charset="0"/>
                <a:cs typeface="Arial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fr-FR" sz="2000" b="1" dirty="0">
                <a:solidFill>
                  <a:srgbClr val="2B5681"/>
                </a:solidFill>
                <a:latin typeface="Arial" charset="0"/>
                <a:cs typeface="Arial" charset="0"/>
              </a:rPr>
              <a:t> et  un diplôme à </a:t>
            </a:r>
            <a:r>
              <a:rPr lang="fr-FR" sz="2400" b="1" dirty="0">
                <a:solidFill>
                  <a:srgbClr val="2B5681"/>
                </a:solidFill>
                <a:latin typeface="Arial" charset="0"/>
                <a:cs typeface="Arial" charset="0"/>
              </a:rPr>
              <a:t>BAC + 5</a:t>
            </a:r>
            <a:r>
              <a:rPr lang="fr-FR" sz="2000" b="1" dirty="0">
                <a:solidFill>
                  <a:srgbClr val="2B5681"/>
                </a:solidFill>
                <a:latin typeface="Arial" charset="0"/>
                <a:cs typeface="Arial" charset="0"/>
              </a:rPr>
              <a:t> </a:t>
            </a:r>
            <a:r>
              <a:rPr lang="fr-FR" sz="2000" dirty="0">
                <a:solidFill>
                  <a:srgbClr val="2B5681"/>
                </a:solidFill>
                <a:latin typeface="Arial" charset="0"/>
                <a:cs typeface="Arial" charset="0"/>
              </a:rPr>
              <a:t>(</a:t>
            </a:r>
            <a:r>
              <a:rPr lang="fr-FR" sz="2000" dirty="0">
                <a:solidFill>
                  <a:srgbClr val="FF0000"/>
                </a:solidFill>
                <a:latin typeface="Arial" charset="0"/>
                <a:cs typeface="Arial" charset="0"/>
              </a:rPr>
              <a:t>niveau Master</a:t>
            </a:r>
            <a:r>
              <a:rPr lang="fr-FR" sz="2000" dirty="0">
                <a:solidFill>
                  <a:srgbClr val="2B5681"/>
                </a:solidFill>
                <a:latin typeface="Arial" charset="0"/>
                <a:cs typeface="Arial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fr-FR" sz="800" dirty="0">
              <a:solidFill>
                <a:srgbClr val="2B5681"/>
              </a:solidFill>
              <a:latin typeface="Arial" charset="0"/>
              <a:cs typeface="Arial" charset="0"/>
            </a:endParaRP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3708400" y="3068638"/>
            <a:ext cx="5184775" cy="1089025"/>
          </a:xfrm>
          <a:prstGeom prst="rect">
            <a:avLst/>
          </a:prstGeom>
          <a:solidFill>
            <a:schemeClr val="bg1"/>
          </a:solidFill>
          <a:ln w="9525">
            <a:solidFill>
              <a:srgbClr val="2B5681"/>
            </a:solidFill>
            <a:miter lim="800000"/>
            <a:headEnd/>
            <a:tailEnd/>
          </a:ln>
        </p:spPr>
        <p:txBody>
          <a:bodyPr lIns="126000" tIns="82800" rIns="54000" bIns="82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rgbClr val="2B5681"/>
                </a:solidFill>
                <a:latin typeface="Arial" charset="0"/>
                <a:cs typeface="Arial" charset="0"/>
              </a:rPr>
              <a:t>Découper le programme en</a:t>
            </a:r>
            <a:r>
              <a:rPr lang="fr-FR" sz="2000" b="1">
                <a:solidFill>
                  <a:srgbClr val="2B5681"/>
                </a:solidFill>
                <a:latin typeface="Arial" charset="0"/>
                <a:cs typeface="Arial" charset="0"/>
              </a:rPr>
              <a:t> unités d’enseignement </a:t>
            </a:r>
            <a:r>
              <a:rPr lang="fr-FR" sz="2000">
                <a:solidFill>
                  <a:srgbClr val="2B5681"/>
                </a:solidFill>
                <a:latin typeface="Arial" charset="0"/>
                <a:cs typeface="Arial" charset="0"/>
              </a:rPr>
              <a:t>(UE) indépendantes et capitalisables sans limite de temps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3419475" y="4508500"/>
            <a:ext cx="5473700" cy="1244600"/>
          </a:xfrm>
          <a:prstGeom prst="rect">
            <a:avLst/>
          </a:prstGeom>
          <a:solidFill>
            <a:schemeClr val="bg1"/>
          </a:solidFill>
          <a:ln w="9525">
            <a:solidFill>
              <a:srgbClr val="2B5681"/>
            </a:solidFill>
            <a:miter lim="800000"/>
            <a:headEnd/>
            <a:tailEnd/>
          </a:ln>
        </p:spPr>
        <p:txBody>
          <a:bodyPr lIns="126000" tIns="82800" rIns="54000" bIns="82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solidFill>
                  <a:srgbClr val="2B5681"/>
                </a:solidFill>
                <a:latin typeface="Arial" charset="0"/>
                <a:cs typeface="Arial" charset="0"/>
              </a:rPr>
              <a:t>Attribuer à chaque UE un certain nombre d’</a:t>
            </a:r>
            <a:r>
              <a:rPr lang="fr-FR" sz="2000" b="1">
                <a:solidFill>
                  <a:srgbClr val="2B5681"/>
                </a:solidFill>
                <a:latin typeface="Arial" charset="0"/>
                <a:cs typeface="Arial" charset="0"/>
              </a:rPr>
              <a:t>ECTS  </a:t>
            </a:r>
            <a:r>
              <a:rPr lang="fr-FR" sz="2000">
                <a:solidFill>
                  <a:srgbClr val="2B5681"/>
                </a:solidFill>
                <a:latin typeface="Arial" charset="0"/>
                <a:cs typeface="Arial" charset="0"/>
              </a:rPr>
              <a:t>(European Credits Transfer </a:t>
            </a:r>
          </a:p>
          <a:p>
            <a:pPr>
              <a:spcBef>
                <a:spcPct val="50000"/>
              </a:spcBef>
            </a:pPr>
            <a:r>
              <a:rPr lang="fr-FR" sz="2000">
                <a:solidFill>
                  <a:srgbClr val="2B5681"/>
                </a:solidFill>
                <a:latin typeface="Arial" charset="0"/>
                <a:cs typeface="Arial" charset="0"/>
              </a:rPr>
              <a:t>System)</a:t>
            </a:r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>
            <a:off x="179388" y="6165850"/>
            <a:ext cx="8763000" cy="381000"/>
            <a:chOff x="96" y="240"/>
            <a:chExt cx="5520" cy="240"/>
          </a:xfrm>
        </p:grpSpPr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144" y="240"/>
              <a:ext cx="5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  <a:latin typeface="Arial" charset="0"/>
                </a:rPr>
                <a:t>Réforme des études comptables</a:t>
              </a:r>
              <a:endParaRPr lang="fr-FR" i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96" y="480"/>
              <a:ext cx="552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 spd="med" advTm="1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 animBg="1"/>
      <p:bldP spid="203782" grpId="0" animBg="1"/>
      <p:bldP spid="2037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523163" cy="641350"/>
          </a:xfrm>
          <a:noFill/>
        </p:spPr>
        <p:txBody>
          <a:bodyPr/>
          <a:lstStyle/>
          <a:p>
            <a:pPr eaLnBrk="1" hangingPunct="1"/>
            <a:r>
              <a:rPr lang="fr-FR" sz="3600" smtClean="0">
                <a:solidFill>
                  <a:srgbClr val="FF0000"/>
                </a:solidFill>
              </a:rPr>
              <a:t>EXAMENS COMPTABLES ET LMD</a:t>
            </a:r>
          </a:p>
        </p:txBody>
      </p:sp>
      <p:sp>
        <p:nvSpPr>
          <p:cNvPr id="205830" name="AutoShape 6"/>
          <p:cNvSpPr>
            <a:spLocks noChangeArrowheads="1"/>
          </p:cNvSpPr>
          <p:nvPr/>
        </p:nvSpPr>
        <p:spPr bwMode="auto">
          <a:xfrm>
            <a:off x="3276600" y="3716338"/>
            <a:ext cx="1965325" cy="2376487"/>
          </a:xfrm>
          <a:prstGeom prst="upArrowCallout">
            <a:avLst>
              <a:gd name="adj1" fmla="val 25000"/>
              <a:gd name="adj2" fmla="val 25000"/>
              <a:gd name="adj3" fmla="val 24559"/>
              <a:gd name="adj4" fmla="val 66667"/>
            </a:avLst>
          </a:prstGeom>
          <a:gradFill rotWithShape="0">
            <a:gsLst>
              <a:gs pos="0">
                <a:srgbClr val="FFFFFF"/>
              </a:gs>
              <a:gs pos="100000">
                <a:srgbClr val="993366"/>
              </a:gs>
            </a:gsLst>
            <a:lin ang="5400000" scaled="1"/>
          </a:gradFill>
          <a:ln w="9525">
            <a:solidFill>
              <a:srgbClr val="2B568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842C58"/>
                </a:solidFill>
                <a:latin typeface="Arial Unicode MS" pitchFamily="34" charset="-128"/>
              </a:rPr>
              <a:t>DCG</a:t>
            </a:r>
          </a:p>
          <a:p>
            <a:pPr algn="ctr"/>
            <a:r>
              <a:rPr lang="fr-FR" sz="2000">
                <a:solidFill>
                  <a:schemeClr val="bg1"/>
                </a:solidFill>
                <a:latin typeface="Arial Unicode MS" pitchFamily="34" charset="-128"/>
              </a:rPr>
              <a:t>Bac + 3</a:t>
            </a:r>
          </a:p>
        </p:txBody>
      </p:sp>
      <p:sp>
        <p:nvSpPr>
          <p:cNvPr id="205831" name="AutoShape 7"/>
          <p:cNvSpPr>
            <a:spLocks noChangeArrowheads="1"/>
          </p:cNvSpPr>
          <p:nvPr/>
        </p:nvSpPr>
        <p:spPr bwMode="auto">
          <a:xfrm>
            <a:off x="3203575" y="2492375"/>
            <a:ext cx="1965325" cy="1295400"/>
          </a:xfrm>
          <a:prstGeom prst="upArrowCallout">
            <a:avLst>
              <a:gd name="adj1" fmla="val 37929"/>
              <a:gd name="adj2" fmla="val 37929"/>
              <a:gd name="adj3" fmla="val 16667"/>
              <a:gd name="adj4" fmla="val 66667"/>
            </a:avLst>
          </a:prstGeom>
          <a:gradFill rotWithShape="0">
            <a:gsLst>
              <a:gs pos="0">
                <a:srgbClr val="FFFFFF"/>
              </a:gs>
              <a:gs pos="100000">
                <a:srgbClr val="993366"/>
              </a:gs>
            </a:gsLst>
            <a:lin ang="5400000" scaled="1"/>
          </a:gradFill>
          <a:ln w="9525">
            <a:solidFill>
              <a:srgbClr val="2B568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842C58"/>
                </a:solidFill>
                <a:latin typeface="Arial Unicode MS" pitchFamily="34" charset="-128"/>
              </a:rPr>
              <a:t>DSCG</a:t>
            </a:r>
          </a:p>
          <a:p>
            <a:pPr algn="ctr"/>
            <a:r>
              <a:rPr lang="fr-FR" sz="2000">
                <a:solidFill>
                  <a:schemeClr val="bg1"/>
                </a:solidFill>
                <a:latin typeface="Arial Unicode MS" pitchFamily="34" charset="-128"/>
              </a:rPr>
              <a:t>Bac +5</a:t>
            </a:r>
          </a:p>
        </p:txBody>
      </p:sp>
      <p:sp>
        <p:nvSpPr>
          <p:cNvPr id="205833" name="Rectangle 9"/>
          <p:cNvSpPr>
            <a:spLocks noChangeArrowheads="1"/>
          </p:cNvSpPr>
          <p:nvPr/>
        </p:nvSpPr>
        <p:spPr bwMode="auto">
          <a:xfrm>
            <a:off x="3132138" y="1412875"/>
            <a:ext cx="1965325" cy="10271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3366"/>
              </a:gs>
            </a:gsLst>
            <a:lin ang="5400000" scaled="1"/>
          </a:gradFill>
          <a:ln w="9525">
            <a:solidFill>
              <a:srgbClr val="2B568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842C58"/>
                </a:solidFill>
                <a:latin typeface="Arial Unicode MS" pitchFamily="34" charset="-128"/>
              </a:rPr>
              <a:t>DEC</a:t>
            </a:r>
          </a:p>
          <a:p>
            <a:pPr algn="ctr"/>
            <a:r>
              <a:rPr lang="fr-FR" sz="2000">
                <a:solidFill>
                  <a:schemeClr val="bg1"/>
                </a:solidFill>
                <a:latin typeface="Arial Unicode MS" pitchFamily="34" charset="-128"/>
              </a:rPr>
              <a:t>Bac + 8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867400" y="4797425"/>
            <a:ext cx="1917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latin typeface="Times New Roman" pitchFamily="18" charset="0"/>
              </a:rPr>
              <a:t>Niveau Licence :</a:t>
            </a:r>
          </a:p>
          <a:p>
            <a:r>
              <a:rPr lang="fr-FR" sz="2000">
                <a:latin typeface="Times New Roman" pitchFamily="18" charset="0"/>
              </a:rPr>
              <a:t>L1, L2, L3</a:t>
            </a: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5795963" y="3068638"/>
            <a:ext cx="1817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latin typeface="Times New Roman" pitchFamily="18" charset="0"/>
              </a:rPr>
              <a:t>Niveau Master :</a:t>
            </a:r>
          </a:p>
          <a:p>
            <a:r>
              <a:rPr lang="fr-FR" sz="2000">
                <a:latin typeface="Times New Roman" pitchFamily="18" charset="0"/>
              </a:rPr>
              <a:t>M1, M2</a:t>
            </a: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5940425" y="1557338"/>
            <a:ext cx="1071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latin typeface="Times New Roman" pitchFamily="18" charset="0"/>
              </a:rPr>
              <a:t>Niveau</a:t>
            </a:r>
          </a:p>
          <a:p>
            <a:r>
              <a:rPr lang="fr-FR" sz="2000">
                <a:latin typeface="Times New Roman" pitchFamily="18" charset="0"/>
              </a:rPr>
              <a:t>Doctorat</a:t>
            </a:r>
          </a:p>
        </p:txBody>
      </p:sp>
      <p:grpSp>
        <p:nvGrpSpPr>
          <p:cNvPr id="4105" name="Group 14"/>
          <p:cNvGrpSpPr>
            <a:grpSpLocks/>
          </p:cNvGrpSpPr>
          <p:nvPr/>
        </p:nvGrpSpPr>
        <p:grpSpPr bwMode="auto">
          <a:xfrm>
            <a:off x="381000" y="6477000"/>
            <a:ext cx="8763000" cy="381000"/>
            <a:chOff x="96" y="240"/>
            <a:chExt cx="5520" cy="240"/>
          </a:xfrm>
        </p:grpSpPr>
        <p:sp>
          <p:nvSpPr>
            <p:cNvPr id="4110" name="Text Box 15"/>
            <p:cNvSpPr txBox="1">
              <a:spLocks noChangeArrowheads="1"/>
            </p:cNvSpPr>
            <p:nvPr/>
          </p:nvSpPr>
          <p:spPr bwMode="auto">
            <a:xfrm>
              <a:off x="144" y="240"/>
              <a:ext cx="5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  <a:latin typeface="Arial" charset="0"/>
                </a:rPr>
                <a:t>Réforme des études comptables</a:t>
              </a:r>
              <a:endParaRPr lang="fr-FR" i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111" name="Line 16"/>
            <p:cNvSpPr>
              <a:spLocks noChangeShapeType="1"/>
            </p:cNvSpPr>
            <p:nvPr/>
          </p:nvSpPr>
          <p:spPr bwMode="auto">
            <a:xfrm>
              <a:off x="96" y="480"/>
              <a:ext cx="552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539750" y="5300663"/>
            <a:ext cx="15113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BTS  </a:t>
            </a:r>
            <a:r>
              <a:rPr lang="fr-FR" dirty="0" smtClean="0"/>
              <a:t>CG</a:t>
            </a:r>
            <a:endParaRPr lang="fr-FR" dirty="0"/>
          </a:p>
        </p:txBody>
      </p:sp>
      <p:sp>
        <p:nvSpPr>
          <p:cNvPr id="18" name="Virage 17"/>
          <p:cNvSpPr/>
          <p:nvPr/>
        </p:nvSpPr>
        <p:spPr>
          <a:xfrm>
            <a:off x="2051050" y="5300663"/>
            <a:ext cx="1152525" cy="36036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8875" y="5000625"/>
            <a:ext cx="719138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L2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28875" y="4643438"/>
            <a:ext cx="719138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L3</a:t>
            </a:r>
          </a:p>
        </p:txBody>
      </p:sp>
    </p:spTree>
  </p:cSld>
  <p:clrMapOvr>
    <a:masterClrMapping/>
  </p:clrMapOvr>
  <p:transition spd="med" advTm="1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0" grpId="0" animBg="1"/>
      <p:bldP spid="205831" grpId="0" animBg="1"/>
      <p:bldP spid="2058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7848600" cy="646113"/>
          </a:xfrm>
          <a:noFill/>
        </p:spPr>
        <p:txBody>
          <a:bodyPr/>
          <a:lstStyle/>
          <a:p>
            <a:pPr eaLnBrk="1" hangingPunct="1"/>
            <a:r>
              <a:rPr lang="fr-FR" sz="3600" smtClean="0">
                <a:solidFill>
                  <a:srgbClr val="FF0000"/>
                </a:solidFill>
              </a:rPr>
              <a:t>EXAMENS COMPTABLES ET LMD</a:t>
            </a:r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2411413" y="1700213"/>
            <a:ext cx="6477000" cy="3994150"/>
          </a:xfrm>
          <a:prstGeom prst="rect">
            <a:avLst/>
          </a:prstGeom>
          <a:solidFill>
            <a:schemeClr val="bg1"/>
          </a:solidFill>
          <a:ln w="9525">
            <a:solidFill>
              <a:srgbClr val="2B5681"/>
            </a:solidFill>
            <a:miter lim="800000"/>
            <a:headEnd/>
            <a:tailEnd/>
          </a:ln>
        </p:spPr>
        <p:txBody>
          <a:bodyPr lIns="126000" tIns="82800" rIns="54000" bIns="8280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>
                <a:solidFill>
                  <a:srgbClr val="2B5681"/>
                </a:solidFill>
                <a:latin typeface="Arial" charset="0"/>
                <a:cs typeface="Arial" charset="0"/>
              </a:rPr>
              <a:t> </a:t>
            </a: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l’</a:t>
            </a:r>
            <a:r>
              <a:rPr lang="fr-FR" sz="1600" b="1">
                <a:solidFill>
                  <a:srgbClr val="2B5681"/>
                </a:solidFill>
                <a:latin typeface="Arial" charset="0"/>
                <a:cs typeface="Arial" charset="0"/>
              </a:rPr>
              <a:t>anglais</a:t>
            </a: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 est une épreuve obligatoire pour les deux niveaux (L et M)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 d</a:t>
            </a: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  <a:sym typeface="ZapfDingbats" pitchFamily="98" charset="2"/>
              </a:rPr>
              <a:t>e </a:t>
            </a:r>
            <a:r>
              <a:rPr lang="fr-FR" sz="1600" b="1">
                <a:solidFill>
                  <a:srgbClr val="2B5681"/>
                </a:solidFill>
                <a:latin typeface="Arial" charset="0"/>
                <a:cs typeface="Arial" charset="0"/>
                <a:sym typeface="ZapfDingbats" pitchFamily="98" charset="2"/>
              </a:rPr>
              <a:t>nouveaux contenus</a:t>
            </a: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  <a:sym typeface="ZapfDingbats" pitchFamily="98" charset="2"/>
              </a:rPr>
              <a:t> sont intégrés à la formation : management, communication, relation-clients, langues étrangères, compréhension des enjeux économiques, systèmes d’information</a:t>
            </a:r>
            <a:endParaRPr lang="fr-FR" sz="1600">
              <a:solidFill>
                <a:srgbClr val="2B5681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600" b="1">
                <a:solidFill>
                  <a:srgbClr val="2B5681"/>
                </a:solidFill>
                <a:latin typeface="Arial" charset="0"/>
                <a:cs typeface="Arial" charset="0"/>
              </a:rPr>
              <a:t> un stage ou une expérience professionnelle</a:t>
            </a: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 contrôlée et validée est nécessaire pour les niveaux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600" b="1">
                <a:solidFill>
                  <a:srgbClr val="2B5681"/>
                </a:solidFill>
                <a:latin typeface="Arial" charset="0"/>
                <a:cs typeface="Arial" charset="0"/>
              </a:rPr>
              <a:t> une épreuve facultative </a:t>
            </a: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(</a:t>
            </a:r>
            <a:r>
              <a:rPr lang="fr-FR" sz="1600" i="1" u="sng">
                <a:solidFill>
                  <a:srgbClr val="2B5681"/>
                </a:solidFill>
                <a:latin typeface="Arial" charset="0"/>
                <a:cs typeface="Arial" charset="0"/>
              </a:rPr>
              <a:t>pouvant seulement apporter des points supplémentaires</a:t>
            </a: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) de langue vivante étrangère est proposée aux niveaux L et M (allemand, italien ou espagnol)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 le candidat peut choisir de </a:t>
            </a:r>
            <a:r>
              <a:rPr lang="fr-FR" sz="1600" b="1">
                <a:solidFill>
                  <a:srgbClr val="2B5681"/>
                </a:solidFill>
                <a:latin typeface="Arial" charset="0"/>
                <a:cs typeface="Arial" charset="0"/>
              </a:rPr>
              <a:t>conserver certaines notes</a:t>
            </a: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 (&gt;10) pour les sessions ultérieures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 les </a:t>
            </a:r>
            <a:r>
              <a:rPr lang="fr-FR" sz="1600" b="1">
                <a:solidFill>
                  <a:srgbClr val="2B5681"/>
                </a:solidFill>
                <a:latin typeface="Arial" charset="0"/>
                <a:cs typeface="Arial" charset="0"/>
              </a:rPr>
              <a:t>examens </a:t>
            </a:r>
            <a:r>
              <a:rPr lang="fr-FR" sz="1600">
                <a:solidFill>
                  <a:srgbClr val="2B5681"/>
                </a:solidFill>
                <a:latin typeface="Arial" charset="0"/>
                <a:cs typeface="Arial" charset="0"/>
              </a:rPr>
              <a:t>se dérouleront en juin pour le DCG et en septembre pour le DSCF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79388" y="2276475"/>
            <a:ext cx="2133600" cy="24384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3175">
            <a:solidFill>
              <a:srgbClr val="2B5681"/>
            </a:solidFill>
            <a:miter lim="800000"/>
            <a:headEnd/>
            <a:tailEnd/>
          </a:ln>
        </p:spPr>
        <p:txBody>
          <a:bodyPr lIns="0" tIns="118800" rIns="0" bIns="82800" anchor="ctr"/>
          <a:lstStyle/>
          <a:p>
            <a:pPr algn="ctr"/>
            <a:endParaRPr lang="fr-FR" sz="2000">
              <a:latin typeface="Arial Unicode MS" pitchFamily="34" charset="-128"/>
            </a:endParaRPr>
          </a:p>
          <a:p>
            <a:pPr algn="ctr"/>
            <a:r>
              <a:rPr lang="fr-FR" sz="2000">
                <a:latin typeface="Arial Unicode MS" pitchFamily="34" charset="-128"/>
              </a:rPr>
              <a:t>Les nouveautés de la réforme</a:t>
            </a:r>
          </a:p>
          <a:p>
            <a:pPr algn="ctr"/>
            <a:endParaRPr lang="fr-FR" sz="2400">
              <a:latin typeface="Times New Roman" pitchFamily="18" charset="0"/>
            </a:endParaRP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250825" y="6237288"/>
            <a:ext cx="8763000" cy="381000"/>
            <a:chOff x="96" y="240"/>
            <a:chExt cx="5520" cy="240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144" y="240"/>
              <a:ext cx="5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  <a:latin typeface="Arial" charset="0"/>
                </a:rPr>
                <a:t>Réforme des études comptables</a:t>
              </a:r>
              <a:endParaRPr lang="fr-FR" i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96" y="480"/>
              <a:ext cx="552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 spd="med" advTm="16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596187" cy="646113"/>
          </a:xfrm>
          <a:noFill/>
        </p:spPr>
        <p:txBody>
          <a:bodyPr/>
          <a:lstStyle/>
          <a:p>
            <a:pPr eaLnBrk="1" hangingPunct="1"/>
            <a:r>
              <a:rPr lang="fr-FR" sz="3600" smtClean="0">
                <a:solidFill>
                  <a:srgbClr val="FF0000"/>
                </a:solidFill>
              </a:rPr>
              <a:t>EXAMENS COMPTABLES ET LMD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11188" y="5949950"/>
            <a:ext cx="2508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>
                <a:latin typeface="Arial" charset="0"/>
                <a:cs typeface="Arial" charset="0"/>
              </a:rPr>
              <a:t>(*) + stage de 8 semaines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/>
        </p:nvGraphicFramePr>
        <p:xfrm>
          <a:off x="468313" y="1268413"/>
          <a:ext cx="8305800" cy="4598988"/>
        </p:xfrm>
        <a:graphic>
          <a:graphicData uri="http://schemas.openxmlformats.org/drawingml/2006/table">
            <a:tbl>
              <a:tblPr/>
              <a:tblGrid>
                <a:gridCol w="762000"/>
                <a:gridCol w="4775200"/>
                <a:gridCol w="2768600"/>
              </a:tblGrid>
              <a:tr h="7127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568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Diplôme de comptabilité et de gestion (DCG)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B568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 ECTS, 2 100 heures</a:t>
                      </a:r>
                      <a:endParaRPr kumimoji="0" lang="fr-F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B568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UE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Epreuves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Heures	ECTS	Coef.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4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6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7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–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Fondamentaux du droit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Droit des sociétés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Droit social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Droit fiscal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Économie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Finance d’entreprise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Système d’information de gestion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Introduction à la comptabilité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Comptabilité approfondie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Contrôle de gestion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Anglais des affaires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Relations professionnelles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Épreuve facultative en langue étrangère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150	 12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150	 12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150	 12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150	 12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210	 18	 1,5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150	 12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210	 18	 1,5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210	 18	 1,5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150	 12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150	 12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210	 18	 1,5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150	 12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60 (*)	 12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 12	 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179388" y="6308725"/>
            <a:ext cx="8763000" cy="381000"/>
            <a:chOff x="96" y="240"/>
            <a:chExt cx="5520" cy="240"/>
          </a:xfrm>
        </p:grpSpPr>
        <p:sp>
          <p:nvSpPr>
            <p:cNvPr id="6166" name="Text Box 21"/>
            <p:cNvSpPr txBox="1">
              <a:spLocks noChangeArrowheads="1"/>
            </p:cNvSpPr>
            <p:nvPr/>
          </p:nvSpPr>
          <p:spPr bwMode="auto">
            <a:xfrm>
              <a:off x="144" y="240"/>
              <a:ext cx="5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  <a:latin typeface="Arial" charset="0"/>
                </a:rPr>
                <a:t>Réforme des études comptables</a:t>
              </a:r>
              <a:endParaRPr lang="fr-FR" i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6167" name="Line 22"/>
            <p:cNvSpPr>
              <a:spLocks noChangeShapeType="1"/>
            </p:cNvSpPr>
            <p:nvPr/>
          </p:nvSpPr>
          <p:spPr bwMode="auto">
            <a:xfrm>
              <a:off x="96" y="480"/>
              <a:ext cx="552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165" name="Text Box 23"/>
          <p:cNvSpPr txBox="1">
            <a:spLocks noChangeArrowheads="1"/>
          </p:cNvSpPr>
          <p:nvPr/>
        </p:nvSpPr>
        <p:spPr bwMode="auto">
          <a:xfrm>
            <a:off x="4175125" y="5857892"/>
            <a:ext cx="47173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Equivalences </a:t>
            </a:r>
            <a:r>
              <a:rPr lang="fr-FR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BTS CG  à partir de 2017 </a:t>
            </a:r>
            <a:r>
              <a:rPr lang="fr-FR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fr-FR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6 /14)</a:t>
            </a:r>
            <a:endParaRPr lang="fr-FR" sz="16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 advTm="1500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523163" cy="646113"/>
          </a:xfrm>
          <a:noFill/>
        </p:spPr>
        <p:txBody>
          <a:bodyPr/>
          <a:lstStyle/>
          <a:p>
            <a:pPr eaLnBrk="1" hangingPunct="1"/>
            <a:r>
              <a:rPr lang="fr-FR" sz="3600" smtClean="0">
                <a:solidFill>
                  <a:srgbClr val="FF0000"/>
                </a:solidFill>
              </a:rPr>
              <a:t>EXAMENS COMPTABLES ET LMD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42988" y="5734050"/>
            <a:ext cx="2620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>
                <a:latin typeface="Arial" charset="0"/>
                <a:cs typeface="Arial" charset="0"/>
              </a:rPr>
              <a:t>(*) + stage de 12 semaines</a:t>
            </a:r>
          </a:p>
        </p:txBody>
      </p:sp>
      <p:graphicFrame>
        <p:nvGraphicFramePr>
          <p:cNvPr id="211972" name="Group 4"/>
          <p:cNvGraphicFramePr>
            <a:graphicFrameLocks noGrp="1"/>
          </p:cNvGraphicFramePr>
          <p:nvPr/>
        </p:nvGraphicFramePr>
        <p:xfrm>
          <a:off x="250825" y="1628775"/>
          <a:ext cx="8515350" cy="3960813"/>
        </p:xfrm>
        <a:graphic>
          <a:graphicData uri="http://schemas.openxmlformats.org/drawingml/2006/table">
            <a:tbl>
              <a:tblPr/>
              <a:tblGrid>
                <a:gridCol w="781050"/>
                <a:gridCol w="4895850"/>
                <a:gridCol w="2838450"/>
              </a:tblGrid>
              <a:tr h="8985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B568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Diplôme supérieur de comptabilité et de gestion (DSCG)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B568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ECTS, 1 000 heures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UE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Epreuves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Heures	ECTS	Coef.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3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1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2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3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4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5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6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7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8 –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Gestion juridique, fiscale et sociale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Management et contrôle de gestion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Comptabilité et audit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Management des systèmes d’information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Epreuve orale d’économie se déroulant partiellement en anglais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Relations professionnelles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Epreuve facultative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	 20	 1,5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140	 15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180	 20	 1,5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180	 20	 1,5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140	 15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120	 15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60 (*)	 15	 1,0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 15	 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179388" y="6165850"/>
            <a:ext cx="8763000" cy="381000"/>
            <a:chOff x="96" y="240"/>
            <a:chExt cx="5520" cy="240"/>
          </a:xfrm>
        </p:grpSpPr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144" y="240"/>
              <a:ext cx="5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  <a:latin typeface="Arial" charset="0"/>
                </a:rPr>
                <a:t>Réforme des études comptables</a:t>
              </a:r>
              <a:endParaRPr lang="fr-FR" i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96" y="480"/>
              <a:ext cx="552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 spd="med" advTm="1500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81000" y="6021388"/>
            <a:ext cx="8763000" cy="381000"/>
            <a:chOff x="96" y="240"/>
            <a:chExt cx="5520" cy="240"/>
          </a:xfrm>
        </p:grpSpPr>
        <p:sp>
          <p:nvSpPr>
            <p:cNvPr id="8198" name="Text Box 3"/>
            <p:cNvSpPr txBox="1">
              <a:spLocks noChangeArrowheads="1"/>
            </p:cNvSpPr>
            <p:nvPr/>
          </p:nvSpPr>
          <p:spPr bwMode="auto">
            <a:xfrm>
              <a:off x="144" y="240"/>
              <a:ext cx="5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chemeClr val="accent2"/>
                  </a:solidFill>
                  <a:latin typeface="Arial" charset="0"/>
                </a:rPr>
                <a:t>Réforme des études comptables</a:t>
              </a:r>
              <a:endParaRPr lang="fr-FR" i="1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8199" name="Line 4"/>
            <p:cNvSpPr>
              <a:spLocks noChangeShapeType="1"/>
            </p:cNvSpPr>
            <p:nvPr/>
          </p:nvSpPr>
          <p:spPr bwMode="auto">
            <a:xfrm>
              <a:off x="96" y="480"/>
              <a:ext cx="552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533400" y="2060575"/>
            <a:ext cx="82296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E07B00"/>
              </a:buClr>
              <a:buFont typeface="Wingdings" pitchFamily="2" charset="2"/>
              <a:buChar char="è"/>
            </a:pPr>
            <a:r>
              <a:rPr lang="fr-FR" sz="2400">
                <a:latin typeface="Arial" charset="0"/>
              </a:rPr>
              <a:t>  De nouveaux enseignements au programme</a:t>
            </a:r>
          </a:p>
          <a:p>
            <a:pPr>
              <a:spcBef>
                <a:spcPct val="50000"/>
              </a:spcBef>
              <a:buClr>
                <a:srgbClr val="E07B00"/>
              </a:buClr>
              <a:buFont typeface="Wingdings" pitchFamily="2" charset="2"/>
              <a:buNone/>
            </a:pPr>
            <a:endParaRPr lang="fr-FR" sz="2400"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E07B00"/>
              </a:buClr>
              <a:buFont typeface="Wingdings" pitchFamily="2" charset="2"/>
              <a:buChar char="è"/>
            </a:pPr>
            <a:r>
              <a:rPr lang="fr-FR" sz="2400">
                <a:latin typeface="Arial" charset="0"/>
              </a:rPr>
              <a:t> Une réforme qui valorise de nouvelles compétences…</a:t>
            </a:r>
          </a:p>
          <a:p>
            <a:pPr>
              <a:spcBef>
                <a:spcPct val="50000"/>
              </a:spcBef>
              <a:buClr>
                <a:srgbClr val="E07B00"/>
              </a:buClr>
              <a:buFont typeface="Wingdings" pitchFamily="2" charset="2"/>
              <a:buChar char="è"/>
            </a:pPr>
            <a:endParaRPr lang="fr-FR" sz="2400"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E07B00"/>
              </a:buClr>
              <a:buFont typeface="Wingdings" pitchFamily="2" charset="2"/>
              <a:buChar char="è"/>
            </a:pPr>
            <a:r>
              <a:rPr lang="fr-FR" sz="2400">
                <a:latin typeface="Arial" charset="0"/>
              </a:rPr>
              <a:t>Une formation validée à chaque niveau du cursus</a:t>
            </a:r>
          </a:p>
          <a:p>
            <a:pPr>
              <a:spcBef>
                <a:spcPct val="50000"/>
              </a:spcBef>
              <a:buClr>
                <a:srgbClr val="E07B00"/>
              </a:buClr>
              <a:buFont typeface="Wingdings" pitchFamily="2" charset="2"/>
              <a:buChar char="è"/>
            </a:pPr>
            <a:endParaRPr lang="fr-FR" sz="2400">
              <a:latin typeface="Arial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331913" y="765175"/>
            <a:ext cx="6335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Arial" charset="0"/>
            </a:endParaRP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1979613" y="765175"/>
            <a:ext cx="4608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>
                <a:solidFill>
                  <a:srgbClr val="FF0000"/>
                </a:solidFill>
                <a:latin typeface="Arial" charset="0"/>
              </a:rPr>
              <a:t>CONCLUSION</a:t>
            </a:r>
          </a:p>
        </p:txBody>
      </p:sp>
    </p:spTree>
  </p:cSld>
  <p:clrMapOvr>
    <a:masterClrMapping/>
  </p:clrMapOvr>
  <p:transition spd="med" advTm="10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611</TotalTime>
  <Words>477</Words>
  <Application>Microsoft Office PowerPoint</Application>
  <PresentationFormat>Affichage à l'écran (4:3)</PresentationFormat>
  <Paragraphs>133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Pixel</vt:lpstr>
      <vt:lpstr>EXAMENS COMPTABLES ET LMD</vt:lpstr>
      <vt:lpstr>EXAMENS COMPTABLES ET LMD</vt:lpstr>
      <vt:lpstr>EXAMENS COMPTABLES ET LMD</vt:lpstr>
      <vt:lpstr>EXAMENS COMPTABLES ET LMD</vt:lpstr>
      <vt:lpstr>EXAMENS COMPTABLES ET LMD</vt:lpstr>
      <vt:lpstr>Diapositive 6</vt:lpstr>
    </vt:vector>
  </TitlesOfParts>
  <Company>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Lycée Jean-Jacques ROUSSEAU MONTMORENCY</dc:title>
  <dc:creator>Yves LAMARRE</dc:creator>
  <cp:lastModifiedBy>admin1</cp:lastModifiedBy>
  <cp:revision>66</cp:revision>
  <dcterms:created xsi:type="dcterms:W3CDTF">2007-01-23T16:13:11Z</dcterms:created>
  <dcterms:modified xsi:type="dcterms:W3CDTF">2019-02-09T09:26:32Z</dcterms:modified>
</cp:coreProperties>
</file>